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Old Standard TT"/>
      <p:regular r:id="rId19"/>
      <p:bold r:id="rId20"/>
      <p: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ldStandardTT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ldStandardT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ldStandardTT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6815c166d_0_7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6815c166d_0_7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d9ec22d69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d9ec22d69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d9ec22d69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d9ec22d69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d6815c16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d6815c16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d6815c166d_0_7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d6815c166d_0_7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9ec22d6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9ec22d6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ec22d69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ec22d69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ec22d69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ec22d69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9ec22d69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9ec22d69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9ec22d69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9ec22d69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9ec22d69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9ec22d69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9ec22d69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d9ec22d69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9ec22d696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d9ec22d69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jCuCYUBAh8YsIYCijpQIIEroL2bK--n5/view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drive.google.com/file/d/1mtUk5YGsoaRAoiVKnXFkCW4XjI3gfQ-E/view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drive.google.com/file/d/1BLmBUFTARqTXvk6uSr71I_UwhHR9tf1B/view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drive.google.com/file/d/1RvGTM3S9QFNmXndhsYiYtcLZNtVzQgzQ/view" TargetMode="External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FHPaGRqT0gAX1Bh3Z-BbHhCYLAPh5A_WnMRldOUCjpk/edit#heading=h.4o2kerz26gz3" TargetMode="External"/><Relationship Id="rId11" Type="http://schemas.openxmlformats.org/officeDocument/2006/relationships/hyperlink" Target="https://docs.google.com/document/d/1FHPaGRqT0gAX1Bh3Z-BbHhCYLAPh5A_WnMRldOUCjpk/edit#heading=h.36klni97nkkd" TargetMode="External"/><Relationship Id="rId22" Type="http://schemas.openxmlformats.org/officeDocument/2006/relationships/hyperlink" Target="https://docs.google.com/document/d/1FHPaGRqT0gAX1Bh3Z-BbHhCYLAPh5A_WnMRldOUCjpk/edit#heading=h.27w8rkimg12z" TargetMode="External"/><Relationship Id="rId10" Type="http://schemas.openxmlformats.org/officeDocument/2006/relationships/hyperlink" Target="https://docs.google.com/document/d/1FHPaGRqT0gAX1Bh3Z-BbHhCYLAPh5A_WnMRldOUCjpk/edit#heading=h.h41cs1dhup6n" TargetMode="External"/><Relationship Id="rId21" Type="http://schemas.openxmlformats.org/officeDocument/2006/relationships/hyperlink" Target="https://docs.google.com/document/d/1FHPaGRqT0gAX1Bh3Z-BbHhCYLAPh5A_WnMRldOUCjpk/edit#heading=h.ud6eyxfd6pw" TargetMode="External"/><Relationship Id="rId13" Type="http://schemas.openxmlformats.org/officeDocument/2006/relationships/hyperlink" Target="https://docs.google.com/document/d/1FHPaGRqT0gAX1Bh3Z-BbHhCYLAPh5A_WnMRldOUCjpk/edit#heading=h.8u9d30gz1u3g" TargetMode="External"/><Relationship Id="rId12" Type="http://schemas.openxmlformats.org/officeDocument/2006/relationships/hyperlink" Target="https://docs.google.com/document/d/1FHPaGRqT0gAX1Bh3Z-BbHhCYLAPh5A_WnMRldOUCjpk/edit#heading=h.3tfp01xyesb3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ocs.google.com/document/d/1FHPaGRqT0gAX1Bh3Z-BbHhCYLAPh5A_WnMRldOUCjpk/edit#heading=h.8ibxxep8292l" TargetMode="External"/><Relationship Id="rId4" Type="http://schemas.openxmlformats.org/officeDocument/2006/relationships/hyperlink" Target="https://docs.google.com/document/d/1FHPaGRqT0gAX1Bh3Z-BbHhCYLAPh5A_WnMRldOUCjpk/edit#heading=h.jdwvsal037gd" TargetMode="External"/><Relationship Id="rId9" Type="http://schemas.openxmlformats.org/officeDocument/2006/relationships/hyperlink" Target="https://docs.google.com/document/d/1FHPaGRqT0gAX1Bh3Z-BbHhCYLAPh5A_WnMRldOUCjpk/edit#heading=h.mh627omlhnq3" TargetMode="External"/><Relationship Id="rId15" Type="http://schemas.openxmlformats.org/officeDocument/2006/relationships/hyperlink" Target="https://docs.google.com/document/d/1FHPaGRqT0gAX1Bh3Z-BbHhCYLAPh5A_WnMRldOUCjpk/edit#heading=h.d3maxmjj8l7f" TargetMode="External"/><Relationship Id="rId14" Type="http://schemas.openxmlformats.org/officeDocument/2006/relationships/hyperlink" Target="https://docs.google.com/document/d/1FHPaGRqT0gAX1Bh3Z-BbHhCYLAPh5A_WnMRldOUCjpk/edit#heading=h.rn5z5vlkqq0q" TargetMode="External"/><Relationship Id="rId17" Type="http://schemas.openxmlformats.org/officeDocument/2006/relationships/hyperlink" Target="https://docs.google.com/document/d/1FHPaGRqT0gAX1Bh3Z-BbHhCYLAPh5A_WnMRldOUCjpk/edit#heading=h.m8yql4wxcz40" TargetMode="External"/><Relationship Id="rId16" Type="http://schemas.openxmlformats.org/officeDocument/2006/relationships/hyperlink" Target="https://docs.google.com/document/d/1FHPaGRqT0gAX1Bh3Z-BbHhCYLAPh5A_WnMRldOUCjpk/edit#heading=h.gpopjmclihnb" TargetMode="External"/><Relationship Id="rId5" Type="http://schemas.openxmlformats.org/officeDocument/2006/relationships/hyperlink" Target="https://docs.google.com/document/d/1FHPaGRqT0gAX1Bh3Z-BbHhCYLAPh5A_WnMRldOUCjpk/edit#heading=h.ahbe3aqusfna" TargetMode="External"/><Relationship Id="rId19" Type="http://schemas.openxmlformats.org/officeDocument/2006/relationships/hyperlink" Target="https://docs.google.com/document/d/1FHPaGRqT0gAX1Bh3Z-BbHhCYLAPh5A_WnMRldOUCjpk/edit#heading=h.arn3rhea4sm8" TargetMode="External"/><Relationship Id="rId6" Type="http://schemas.openxmlformats.org/officeDocument/2006/relationships/hyperlink" Target="https://docs.google.com/document/d/1FHPaGRqT0gAX1Bh3Z-BbHhCYLAPh5A_WnMRldOUCjpk/edit#heading=h.coompsngghlp" TargetMode="External"/><Relationship Id="rId18" Type="http://schemas.openxmlformats.org/officeDocument/2006/relationships/hyperlink" Target="https://docs.google.com/document/d/1FHPaGRqT0gAX1Bh3Z-BbHhCYLAPh5A_WnMRldOUCjpk/edit#heading=h.46atrjglh4us" TargetMode="External"/><Relationship Id="rId7" Type="http://schemas.openxmlformats.org/officeDocument/2006/relationships/hyperlink" Target="https://docs.google.com/document/d/1FHPaGRqT0gAX1Bh3Z-BbHhCYLAPh5A_WnMRldOUCjpk/edit#heading=h.h7v0ywnt7q1" TargetMode="External"/><Relationship Id="rId8" Type="http://schemas.openxmlformats.org/officeDocument/2006/relationships/hyperlink" Target="https://docs.google.com/document/d/1FHPaGRqT0gAX1Bh3Z-BbHhCYLAPh5A_WnMRldOUCjpk/edit#heading=h.7p59uxo2dib4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QelUlACJey_kuwXiXJxjvnQFGyIeZcKO/view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JupWBfpUH8DtPQz7kqUMDYVnPDPILIhJ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mWAp2h1FZNwYO4b5_SKh7xRONy6FUbXp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-HHsA0Gce20ZhuhCUU6OSEDYPMAkvR1N/view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gYewws07IKCNiDMgWWXWbyT5pj0exa8B/view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I9Y5Xi_OU_ETTbMkwz-bkeCngTTsMJzt/view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rive.google.com/file/d/1xuSUAZ-1rgjfOjygTb8xtaosOL7QnRVw/view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rive.google.com/file/d/1oNJ88yVVpJvaZmOD9Jbl2TwrOftHS1W6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Identity: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66"/>
              <a:t>The Political Consequences of Defining America Throughout the Nation’s Most Formative Moments</a:t>
            </a:r>
            <a:endParaRPr sz="3066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Cate Llewellyn</a:t>
            </a:r>
            <a:endParaRPr/>
          </a:p>
        </p:txBody>
      </p:sp>
      <p:pic>
        <p:nvPicPr>
          <p:cNvPr id="61" name="Google Shape;61;p13" title="Slide 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Incorporationism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Immigrant-based conception of American identity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Symbolized by immigrants coming to the United States for a fresh start, freedom, and opportunity; American Melting Pot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Finding a </a:t>
            </a:r>
            <a:r>
              <a:rPr lang="en"/>
              <a:t>balance</a:t>
            </a:r>
            <a:r>
              <a:rPr lang="en"/>
              <a:t> between the </a:t>
            </a:r>
            <a:r>
              <a:rPr i="1" lang="en"/>
              <a:t>many</a:t>
            </a:r>
            <a:r>
              <a:rPr lang="en"/>
              <a:t> and the </a:t>
            </a:r>
            <a:r>
              <a:rPr i="1" lang="en"/>
              <a:t>one</a:t>
            </a:r>
            <a:r>
              <a:rPr lang="en"/>
              <a:t>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Example: In </a:t>
            </a:r>
            <a:r>
              <a:rPr i="1" lang="en"/>
              <a:t>memory</a:t>
            </a:r>
            <a:r>
              <a:rPr lang="en"/>
              <a:t>, the Gilded Age was the height of the American Melting Pot (but also a peak in </a:t>
            </a:r>
            <a:r>
              <a:rPr lang="en"/>
              <a:t>ethnocultural</a:t>
            </a:r>
            <a:r>
              <a:rPr lang="en"/>
              <a:t> </a:t>
            </a:r>
            <a:r>
              <a:rPr lang="en"/>
              <a:t>reactions) </a:t>
            </a:r>
            <a:endParaRPr/>
          </a:p>
        </p:txBody>
      </p:sp>
      <p:pic>
        <p:nvPicPr>
          <p:cNvPr id="124" name="Google Shape;124;p22" title="Slide 10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Progressivism</a:t>
            </a:r>
            <a:endParaRPr/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Caveat: </a:t>
            </a:r>
            <a:r>
              <a:rPr i="1" lang="en"/>
              <a:t>not</a:t>
            </a:r>
            <a:r>
              <a:rPr lang="en"/>
              <a:t> progressive movement of late 1800s and early 1900s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Forward-looking, progress and </a:t>
            </a:r>
            <a:r>
              <a:rPr lang="en"/>
              <a:t>improvement</a:t>
            </a:r>
            <a:r>
              <a:rPr lang="en"/>
              <a:t>-oriented, experimental and bold embrace of change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Example: Extremely prominent in the early to mid 1800s in America; growth and change amidst dynamic and </a:t>
            </a:r>
            <a:r>
              <a:rPr lang="en"/>
              <a:t>multifaceted</a:t>
            </a:r>
            <a:r>
              <a:rPr lang="en"/>
              <a:t> efforts to define American identity; </a:t>
            </a:r>
            <a:r>
              <a:rPr lang="en"/>
              <a:t>technological, intellectual, and cultural advancements </a:t>
            </a:r>
            <a:endParaRPr/>
          </a:p>
        </p:txBody>
      </p:sp>
      <p:pic>
        <p:nvPicPr>
          <p:cNvPr id="131" name="Google Shape;131;p23" title="Slide 1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1052550" y="1116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My thesis invites a broader chronological </a:t>
            </a:r>
            <a:r>
              <a:rPr lang="en" sz="2400"/>
              <a:t>analysis</a:t>
            </a:r>
            <a:r>
              <a:rPr lang="en" sz="2400"/>
              <a:t> of how each of these theories operates in different moments of American history, how these </a:t>
            </a:r>
            <a:r>
              <a:rPr lang="en" sz="2400"/>
              <a:t>civic myths interact with one another, and how each informed our behavior in each respective political moment.</a:t>
            </a:r>
            <a:endParaRPr/>
          </a:p>
        </p:txBody>
      </p:sp>
      <p:pic>
        <p:nvPicPr>
          <p:cNvPr id="137" name="Google Shape;137;p24" title="Slide 12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1797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>
            <p:ph type="title"/>
          </p:nvPr>
        </p:nvSpPr>
        <p:spPr>
          <a:xfrm>
            <a:off x="311700" y="227250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 of Full Thesis</a:t>
            </a:r>
            <a:endParaRPr/>
          </a:p>
        </p:txBody>
      </p:sp>
      <p:sp>
        <p:nvSpPr>
          <p:cNvPr id="143" name="Google Shape;143;p25"/>
          <p:cNvSpPr txBox="1"/>
          <p:nvPr>
            <p:ph idx="1" type="body"/>
          </p:nvPr>
        </p:nvSpPr>
        <p:spPr>
          <a:xfrm>
            <a:off x="311700" y="762000"/>
            <a:ext cx="8520600" cy="422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3"/>
              </a:rPr>
              <a:t>American Identity: What it is, Where it Comes From, and Why it Matters</a:t>
            </a:r>
            <a:endParaRPr b="1"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4"/>
              </a:rPr>
              <a:t>What is Our Identity?</a:t>
            </a:r>
            <a:endParaRPr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5"/>
              </a:rPr>
              <a:t>Where Does it Come From?</a:t>
            </a:r>
            <a:endParaRPr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6"/>
              </a:rPr>
              <a:t>What is Unique About National Identity?</a:t>
            </a:r>
            <a:endParaRPr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7"/>
              </a:rPr>
              <a:t>Power &amp; Potential</a:t>
            </a:r>
            <a:endParaRPr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8"/>
              </a:rPr>
              <a:t>Existing Research</a:t>
            </a:r>
            <a:endParaRPr sz="960"/>
          </a:p>
          <a:p>
            <a:pPr indent="0" lvl="0" marL="2286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9"/>
              </a:rPr>
              <a:t>Theories of Identity</a:t>
            </a:r>
            <a:endParaRPr sz="960"/>
          </a:p>
          <a:p>
            <a:pPr indent="0" lvl="0" marL="4572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10"/>
              </a:rPr>
              <a:t>Liberalism</a:t>
            </a:r>
            <a:endParaRPr sz="960"/>
          </a:p>
          <a:p>
            <a:pPr indent="0" lvl="0" marL="4572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11"/>
              </a:rPr>
              <a:t>Civic Republicanism</a:t>
            </a:r>
            <a:endParaRPr sz="960"/>
          </a:p>
          <a:p>
            <a:pPr indent="0" lvl="0" marL="4572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12"/>
              </a:rPr>
              <a:t>Ethnoculturalism</a:t>
            </a:r>
            <a:endParaRPr sz="960"/>
          </a:p>
          <a:p>
            <a:pPr indent="0" lvl="0" marL="4572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13"/>
              </a:rPr>
              <a:t>Incorporationism</a:t>
            </a:r>
            <a:endParaRPr sz="960"/>
          </a:p>
          <a:p>
            <a:pPr indent="0" lvl="0" marL="4572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960">
                <a:uFill>
                  <a:noFill/>
                </a:uFill>
                <a:hlinkClick r:id="rId14"/>
              </a:rPr>
              <a:t>Progressivism</a:t>
            </a:r>
            <a:endParaRPr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15"/>
              </a:rPr>
              <a:t>The Founding Era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16"/>
              </a:rPr>
              <a:t>1800 to 1860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17"/>
              </a:rPr>
              <a:t>Civil War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18"/>
              </a:rPr>
              <a:t>Gilded Age and Progressive Era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19"/>
              </a:rPr>
              <a:t>The Depression and the New Deal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20"/>
              </a:rPr>
              <a:t>World War Two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21"/>
              </a:rPr>
              <a:t>Cold War and American Hegemony Entering the Twenty-First Century</a:t>
            </a:r>
            <a:endParaRPr b="1" sz="96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b="1" lang="en" sz="960">
                <a:uFill>
                  <a:noFill/>
                </a:uFill>
                <a:hlinkClick r:id="rId22"/>
              </a:rPr>
              <a:t>21st Century and Trump</a:t>
            </a:r>
            <a:endParaRPr sz="129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n" sz="1290"/>
              <a:t>(See uploaded thesis for works cited)</a:t>
            </a:r>
            <a:endParaRPr sz="129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National Identity?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Story that is the basis through which we understand ourselves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Beliefs</a:t>
            </a:r>
            <a:r>
              <a:rPr lang="en"/>
              <a:t> and </a:t>
            </a:r>
            <a:r>
              <a:rPr lang="en"/>
              <a:t>attributes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Mythic </a:t>
            </a:r>
            <a:r>
              <a:rPr lang="en"/>
              <a:t>components; fluid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Paradoxical </a:t>
            </a:r>
            <a:endParaRPr/>
          </a:p>
        </p:txBody>
      </p:sp>
      <p:pic>
        <p:nvPicPr>
          <p:cNvPr id="68" name="Google Shape;68;p14" title="Slide 2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National Identity </a:t>
            </a:r>
            <a:r>
              <a:rPr lang="en"/>
              <a:t>Important</a:t>
            </a:r>
            <a:r>
              <a:rPr lang="en"/>
              <a:t>? 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Americans seeking to define boundaries for belonging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Authority of national identity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Political actors and institutions can shape the consequence and salience of identity </a:t>
            </a:r>
            <a:endParaRPr/>
          </a:p>
        </p:txBody>
      </p:sp>
      <p:pic>
        <p:nvPicPr>
          <p:cNvPr id="75" name="Google Shape;75;p15" title="Slide 3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and Potential of Identity 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National identities can drive benefit or harm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Negative outcomes: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Hostility towards outsiders, feelings of superiority, diminished support for redistribution, and uncritical support for political leaders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Positive outcomes: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Greater willingness to </a:t>
            </a:r>
            <a:r>
              <a:rPr lang="en"/>
              <a:t>sacrifice</a:t>
            </a:r>
            <a:r>
              <a:rPr lang="en"/>
              <a:t>, obedience to laws and willingness to pay taxes, and voluntary civic-minded behavior</a:t>
            </a:r>
            <a:endParaRPr/>
          </a:p>
        </p:txBody>
      </p:sp>
      <p:pic>
        <p:nvPicPr>
          <p:cNvPr id="82" name="Google Shape;82;p16" title="Slide 4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Frameworks of Analysis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No overarching scholarly conversation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Abdelal Framework on political </a:t>
            </a:r>
            <a:r>
              <a:rPr lang="en"/>
              <a:t>ramifications</a:t>
            </a:r>
            <a:r>
              <a:rPr lang="en"/>
              <a:t> of </a:t>
            </a:r>
            <a:r>
              <a:rPr lang="en"/>
              <a:t>identities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Content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Norms, social purposes, relational comparisons, cognitive models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Contestation </a:t>
            </a:r>
            <a:endParaRPr/>
          </a:p>
        </p:txBody>
      </p:sp>
      <p:pic>
        <p:nvPicPr>
          <p:cNvPr id="89" name="Google Shape;89;p17" title="Slide 5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Theories of Identity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Liberalism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Civic Republicanism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Ethnoculturalism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Incorporationism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Progressivism</a:t>
            </a:r>
            <a:endParaRPr/>
          </a:p>
        </p:txBody>
      </p:sp>
      <p:pic>
        <p:nvPicPr>
          <p:cNvPr id="96" name="Google Shape;96;p18" title="Slide 6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Liberalism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Private life of an individual should be free from </a:t>
            </a:r>
            <a:r>
              <a:rPr lang="en"/>
              <a:t>arbitrary</a:t>
            </a:r>
            <a:r>
              <a:rPr lang="en"/>
              <a:t> government intervention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Tolerance, individualism, privacy, civil rights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Lockean; </a:t>
            </a:r>
            <a:r>
              <a:rPr lang="en"/>
              <a:t>enlightenment</a:t>
            </a:r>
            <a:r>
              <a:rPr lang="en"/>
              <a:t> </a:t>
            </a:r>
            <a:r>
              <a:rPr lang="en"/>
              <a:t>universal</a:t>
            </a:r>
            <a:r>
              <a:rPr lang="en"/>
              <a:t> values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</a:t>
            </a:r>
            <a:r>
              <a:rPr lang="en"/>
              <a:t>xample</a:t>
            </a:r>
            <a:r>
              <a:rPr lang="en"/>
              <a:t>: </a:t>
            </a:r>
            <a:r>
              <a:rPr lang="en"/>
              <a:t>Enlightenment</a:t>
            </a:r>
            <a:r>
              <a:rPr lang="en"/>
              <a:t> </a:t>
            </a:r>
            <a:r>
              <a:rPr lang="en"/>
              <a:t>universalist principles at the nation’s founding; economic progress of Gilded Age </a:t>
            </a:r>
            <a:endParaRPr/>
          </a:p>
        </p:txBody>
      </p:sp>
      <p:pic>
        <p:nvPicPr>
          <p:cNvPr id="103" name="Google Shape;103;p19" title="Slide 7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Civic Republicanism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Competes with classical liberalism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Responsibilities rather than rights &amp; privileges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Highlights</a:t>
            </a:r>
            <a:r>
              <a:rPr lang="en"/>
              <a:t> importance of </a:t>
            </a:r>
            <a:r>
              <a:rPr lang="en"/>
              <a:t>participation</a:t>
            </a:r>
            <a:r>
              <a:rPr lang="en"/>
              <a:t> in </a:t>
            </a:r>
            <a:r>
              <a:rPr lang="en"/>
              <a:t>public</a:t>
            </a:r>
            <a:r>
              <a:rPr lang="en"/>
              <a:t> life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People identify their own well-being with that of the community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Example: The Depression and New Deal Era and </a:t>
            </a:r>
            <a:r>
              <a:rPr lang="en"/>
              <a:t>especially</a:t>
            </a:r>
            <a:r>
              <a:rPr lang="en"/>
              <a:t> WWII offered a moment in American history dominated by emphasis on individual </a:t>
            </a:r>
            <a:r>
              <a:rPr lang="en"/>
              <a:t>sacrifice</a:t>
            </a:r>
            <a:r>
              <a:rPr lang="en"/>
              <a:t> for the common good; “patriotism” </a:t>
            </a:r>
            <a:endParaRPr/>
          </a:p>
        </p:txBody>
      </p:sp>
      <p:pic>
        <p:nvPicPr>
          <p:cNvPr id="110" name="Google Shape;110;p20" title="Slide 8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Ethnoculturalism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Less celebrated and implicit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Certain ascriptive or immutable characteristics dictate </a:t>
            </a:r>
            <a:r>
              <a:rPr lang="en"/>
              <a:t>citizenship</a:t>
            </a:r>
            <a:r>
              <a:rPr lang="en"/>
              <a:t> potential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Historical evidence and lingering sentiments implicit in Americans’ </a:t>
            </a:r>
            <a:r>
              <a:rPr lang="en"/>
              <a:t>beliefs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Example: </a:t>
            </a:r>
            <a:r>
              <a:rPr lang="en"/>
              <a:t> At the nation’s </a:t>
            </a:r>
            <a:r>
              <a:rPr lang="en"/>
              <a:t>founding</a:t>
            </a:r>
            <a:r>
              <a:rPr lang="en"/>
              <a:t> </a:t>
            </a:r>
            <a:r>
              <a:rPr lang="en"/>
              <a:t>ascriptive</a:t>
            </a:r>
            <a:r>
              <a:rPr lang="en"/>
              <a:t> and ethnocentric boundaries on political </a:t>
            </a:r>
            <a:r>
              <a:rPr lang="en"/>
              <a:t>membership</a:t>
            </a:r>
            <a:r>
              <a:rPr lang="en"/>
              <a:t> were paramount; countless other examples such as slavery, treatment of Native Americans, immigration quotas, etc </a:t>
            </a:r>
            <a:endParaRPr/>
          </a:p>
        </p:txBody>
      </p:sp>
      <p:pic>
        <p:nvPicPr>
          <p:cNvPr id="117" name="Google Shape;117;p21" title="Slide 9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721200"/>
            <a:ext cx="269900" cy="2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