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60" autoAdjust="0"/>
    <p:restoredTop sz="94676" autoAdjust="0"/>
  </p:normalViewPr>
  <p:slideViewPr>
    <p:cSldViewPr>
      <p:cViewPr>
        <p:scale>
          <a:sx n="37" d="100"/>
          <a:sy n="37" d="100"/>
        </p:scale>
        <p:origin x="632" y="-1160"/>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a:t>
            </a:r>
            <a:r>
              <a:rPr lang="en-US" baseline="0"/>
              <a:t> vs SOE: Revenue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PE</c:v>
          </c:tx>
          <c:spPr>
            <a:ln w="28575" cap="rnd">
              <a:solidFill>
                <a:schemeClr val="accent1"/>
              </a:solidFill>
              <a:round/>
            </a:ln>
            <a:effectLst/>
          </c:spPr>
          <c:marker>
            <c:symbol val="none"/>
          </c:marker>
          <c:cat>
            <c:numRef>
              <c:f>Sheet1!$A$2:$A$7</c:f>
              <c:numCache>
                <c:formatCode>General</c:formatCode>
                <c:ptCount val="6"/>
                <c:pt idx="0">
                  <c:v>2004</c:v>
                </c:pt>
                <c:pt idx="1">
                  <c:v>2006</c:v>
                </c:pt>
                <c:pt idx="2">
                  <c:v>2008</c:v>
                </c:pt>
                <c:pt idx="3">
                  <c:v>2010</c:v>
                </c:pt>
                <c:pt idx="4">
                  <c:v>2012</c:v>
                </c:pt>
                <c:pt idx="5">
                  <c:v>2014</c:v>
                </c:pt>
              </c:numCache>
            </c:numRef>
          </c:cat>
          <c:val>
            <c:numRef>
              <c:f>Sheet1!$C$2:$C$7</c:f>
              <c:numCache>
                <c:formatCode>0.00E+00</c:formatCode>
                <c:ptCount val="6"/>
                <c:pt idx="0">
                  <c:v>5246258</c:v>
                </c:pt>
                <c:pt idx="1">
                  <c:v>10300000</c:v>
                </c:pt>
                <c:pt idx="2">
                  <c:v>11500000</c:v>
                </c:pt>
                <c:pt idx="3">
                  <c:v>12700000</c:v>
                </c:pt>
                <c:pt idx="4">
                  <c:v>13600000</c:v>
                </c:pt>
                <c:pt idx="5">
                  <c:v>10700000</c:v>
                </c:pt>
              </c:numCache>
            </c:numRef>
          </c:val>
          <c:smooth val="0"/>
          <c:extLst>
            <c:ext xmlns:c16="http://schemas.microsoft.com/office/drawing/2014/chart" uri="{C3380CC4-5D6E-409C-BE32-E72D297353CC}">
              <c16:uniqueId val="{00000000-481E-A54E-AD85-75436A330C10}"/>
            </c:ext>
          </c:extLst>
        </c:ser>
        <c:ser>
          <c:idx val="1"/>
          <c:order val="1"/>
          <c:tx>
            <c:v>SOEs</c:v>
          </c:tx>
          <c:spPr>
            <a:ln w="28575" cap="rnd">
              <a:solidFill>
                <a:schemeClr val="accent2"/>
              </a:solidFill>
              <a:round/>
            </a:ln>
            <a:effectLst/>
          </c:spPr>
          <c:marker>
            <c:symbol val="none"/>
          </c:marker>
          <c:cat>
            <c:numRef>
              <c:f>Sheet1!$A$2:$A$7</c:f>
              <c:numCache>
                <c:formatCode>General</c:formatCode>
                <c:ptCount val="6"/>
                <c:pt idx="0">
                  <c:v>2004</c:v>
                </c:pt>
                <c:pt idx="1">
                  <c:v>2006</c:v>
                </c:pt>
                <c:pt idx="2">
                  <c:v>2008</c:v>
                </c:pt>
                <c:pt idx="3">
                  <c:v>2010</c:v>
                </c:pt>
                <c:pt idx="4">
                  <c:v>2012</c:v>
                </c:pt>
                <c:pt idx="5">
                  <c:v>2014</c:v>
                </c:pt>
              </c:numCache>
            </c:numRef>
          </c:cat>
          <c:val>
            <c:numRef>
              <c:f>Sheet1!$C$8:$C$13</c:f>
              <c:numCache>
                <c:formatCode>0.00E+00</c:formatCode>
                <c:ptCount val="6"/>
                <c:pt idx="0">
                  <c:v>12700000</c:v>
                </c:pt>
                <c:pt idx="1">
                  <c:v>15900000</c:v>
                </c:pt>
                <c:pt idx="2">
                  <c:v>35700000</c:v>
                </c:pt>
                <c:pt idx="3">
                  <c:v>35900000</c:v>
                </c:pt>
                <c:pt idx="4">
                  <c:v>44200000</c:v>
                </c:pt>
                <c:pt idx="5">
                  <c:v>28900000</c:v>
                </c:pt>
              </c:numCache>
            </c:numRef>
          </c:val>
          <c:smooth val="0"/>
          <c:extLst>
            <c:ext xmlns:c16="http://schemas.microsoft.com/office/drawing/2014/chart" uri="{C3380CC4-5D6E-409C-BE32-E72D297353CC}">
              <c16:uniqueId val="{00000001-481E-A54E-AD85-75436A330C10}"/>
            </c:ext>
          </c:extLst>
        </c:ser>
        <c:dLbls>
          <c:showLegendKey val="0"/>
          <c:showVal val="0"/>
          <c:showCatName val="0"/>
          <c:showSerName val="0"/>
          <c:showPercent val="0"/>
          <c:showBubbleSize val="0"/>
        </c:dLbls>
        <c:smooth val="0"/>
        <c:axId val="661559280"/>
        <c:axId val="661560928"/>
      </c:lineChart>
      <c:catAx>
        <c:axId val="66155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560928"/>
        <c:crosses val="autoZero"/>
        <c:auto val="1"/>
        <c:lblAlgn val="ctr"/>
        <c:lblOffset val="100"/>
        <c:noMultiLvlLbl val="0"/>
      </c:catAx>
      <c:valAx>
        <c:axId val="661560928"/>
        <c:scaling>
          <c:orientation val="minMax"/>
        </c:scaling>
        <c:delete val="0"/>
        <c:axPos val="l"/>
        <c:majorGridlines>
          <c:spPr>
            <a:ln w="9525" cap="flat" cmpd="sng" algn="ctr">
              <a:solidFill>
                <a:schemeClr val="tx1">
                  <a:lumMod val="15000"/>
                  <a:lumOff val="85000"/>
                </a:schemeClr>
              </a:solidFill>
              <a:round/>
            </a:ln>
            <a:effectLst/>
          </c:spPr>
        </c:majorGridlines>
        <c:numFmt formatCode="0.00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55928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 vs SOE: Employment</a:t>
            </a:r>
            <a:r>
              <a:rPr lang="en-US" baseline="0"/>
              <a:t>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0385467667487063E-2"/>
          <c:y val="0.10889221249578442"/>
          <c:w val="0.89748383785542574"/>
          <c:h val="0.69375589101086121"/>
        </c:manualLayout>
      </c:layout>
      <c:lineChart>
        <c:grouping val="standard"/>
        <c:varyColors val="0"/>
        <c:ser>
          <c:idx val="0"/>
          <c:order val="0"/>
          <c:tx>
            <c:v>PE</c:v>
          </c:tx>
          <c:spPr>
            <a:ln w="28575" cap="rnd">
              <a:solidFill>
                <a:schemeClr val="accent1"/>
              </a:solidFill>
              <a:round/>
            </a:ln>
            <a:effectLst/>
          </c:spPr>
          <c:marker>
            <c:symbol val="none"/>
          </c:marker>
          <c:cat>
            <c:numRef>
              <c:f>Sheet1!$A$2:$A$7</c:f>
              <c:numCache>
                <c:formatCode>General</c:formatCode>
                <c:ptCount val="6"/>
                <c:pt idx="0">
                  <c:v>2004</c:v>
                </c:pt>
                <c:pt idx="1">
                  <c:v>2006</c:v>
                </c:pt>
                <c:pt idx="2">
                  <c:v>2008</c:v>
                </c:pt>
                <c:pt idx="3">
                  <c:v>2010</c:v>
                </c:pt>
                <c:pt idx="4">
                  <c:v>2012</c:v>
                </c:pt>
                <c:pt idx="5">
                  <c:v>2014</c:v>
                </c:pt>
              </c:numCache>
            </c:numRef>
          </c:cat>
          <c:val>
            <c:numRef>
              <c:f>Sheet1!$D$2:$D$7</c:f>
              <c:numCache>
                <c:formatCode>General</c:formatCode>
                <c:ptCount val="6"/>
                <c:pt idx="0">
                  <c:v>133.4899958</c:v>
                </c:pt>
                <c:pt idx="1">
                  <c:v>219.1400261</c:v>
                </c:pt>
                <c:pt idx="2">
                  <c:v>212.384917</c:v>
                </c:pt>
                <c:pt idx="3">
                  <c:v>219.5427684</c:v>
                </c:pt>
                <c:pt idx="4">
                  <c:v>223.22255749999999</c:v>
                </c:pt>
                <c:pt idx="5">
                  <c:v>219.45669699999999</c:v>
                </c:pt>
              </c:numCache>
            </c:numRef>
          </c:val>
          <c:smooth val="0"/>
          <c:extLst>
            <c:ext xmlns:c16="http://schemas.microsoft.com/office/drawing/2014/chart" uri="{C3380CC4-5D6E-409C-BE32-E72D297353CC}">
              <c16:uniqueId val="{00000000-36C3-B649-990E-D6C5DBEF4112}"/>
            </c:ext>
          </c:extLst>
        </c:ser>
        <c:ser>
          <c:idx val="1"/>
          <c:order val="1"/>
          <c:tx>
            <c:v>SOEs</c:v>
          </c:tx>
          <c:spPr>
            <a:ln w="28575" cap="rnd">
              <a:solidFill>
                <a:schemeClr val="accent2"/>
              </a:solidFill>
              <a:round/>
            </a:ln>
            <a:effectLst/>
          </c:spPr>
          <c:marker>
            <c:symbol val="none"/>
          </c:marker>
          <c:cat>
            <c:numRef>
              <c:f>Sheet1!$A$2:$A$7</c:f>
              <c:numCache>
                <c:formatCode>General</c:formatCode>
                <c:ptCount val="6"/>
                <c:pt idx="0">
                  <c:v>2004</c:v>
                </c:pt>
                <c:pt idx="1">
                  <c:v>2006</c:v>
                </c:pt>
                <c:pt idx="2">
                  <c:v>2008</c:v>
                </c:pt>
                <c:pt idx="3">
                  <c:v>2010</c:v>
                </c:pt>
                <c:pt idx="4">
                  <c:v>2012</c:v>
                </c:pt>
                <c:pt idx="5">
                  <c:v>2014</c:v>
                </c:pt>
              </c:numCache>
            </c:numRef>
          </c:cat>
          <c:val>
            <c:numRef>
              <c:f>Sheet1!$D$8:$D$13</c:f>
              <c:numCache>
                <c:formatCode>General</c:formatCode>
                <c:ptCount val="6"/>
                <c:pt idx="0">
                  <c:v>480.6383305</c:v>
                </c:pt>
                <c:pt idx="1">
                  <c:v>853.05875800000001</c:v>
                </c:pt>
                <c:pt idx="2">
                  <c:v>968.24065780000001</c:v>
                </c:pt>
                <c:pt idx="3">
                  <c:v>775.47649309999997</c:v>
                </c:pt>
                <c:pt idx="4">
                  <c:v>828.96581449999996</c:v>
                </c:pt>
                <c:pt idx="5">
                  <c:v>1000.311704</c:v>
                </c:pt>
              </c:numCache>
            </c:numRef>
          </c:val>
          <c:smooth val="0"/>
          <c:extLst>
            <c:ext xmlns:c16="http://schemas.microsoft.com/office/drawing/2014/chart" uri="{C3380CC4-5D6E-409C-BE32-E72D297353CC}">
              <c16:uniqueId val="{00000001-36C3-B649-990E-D6C5DBEF4112}"/>
            </c:ext>
          </c:extLst>
        </c:ser>
        <c:dLbls>
          <c:showLegendKey val="0"/>
          <c:showVal val="0"/>
          <c:showCatName val="0"/>
          <c:showSerName val="0"/>
          <c:showPercent val="0"/>
          <c:showBubbleSize val="0"/>
        </c:dLbls>
        <c:smooth val="0"/>
        <c:axId val="661559280"/>
        <c:axId val="661560928"/>
      </c:lineChart>
      <c:catAx>
        <c:axId val="66155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560928"/>
        <c:crosses val="autoZero"/>
        <c:auto val="1"/>
        <c:lblAlgn val="ctr"/>
        <c:lblOffset val="100"/>
        <c:noMultiLvlLbl val="0"/>
      </c:catAx>
      <c:valAx>
        <c:axId val="6615609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Average Firm</a:t>
                </a:r>
                <a:r>
                  <a:rPr lang="en-US" baseline="0"/>
                  <a:t> Employment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559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Mean Tariff</a:t>
            </a:r>
            <a:r>
              <a:rPr lang="en-US" baseline="0"/>
              <a:t>s by Year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C00000"/>
            </a:solidFill>
            <a:ln>
              <a:noFill/>
            </a:ln>
            <a:effectLst/>
          </c:spPr>
          <c:invertIfNegative val="0"/>
          <c:cat>
            <c:numRef>
              <c:f>Sheet1!$J$40:$J$45</c:f>
              <c:numCache>
                <c:formatCode>General</c:formatCode>
                <c:ptCount val="6"/>
                <c:pt idx="0">
                  <c:v>2004</c:v>
                </c:pt>
                <c:pt idx="1">
                  <c:v>2006</c:v>
                </c:pt>
                <c:pt idx="2">
                  <c:v>2008</c:v>
                </c:pt>
                <c:pt idx="3">
                  <c:v>2010</c:v>
                </c:pt>
                <c:pt idx="4">
                  <c:v>2012</c:v>
                </c:pt>
                <c:pt idx="5">
                  <c:v>2014</c:v>
                </c:pt>
              </c:numCache>
            </c:numRef>
          </c:cat>
          <c:val>
            <c:numRef>
              <c:f>Sheet1!$K$40:$K$45</c:f>
              <c:numCache>
                <c:formatCode>General</c:formatCode>
                <c:ptCount val="6"/>
                <c:pt idx="0">
                  <c:v>23.577559999999998</c:v>
                </c:pt>
                <c:pt idx="1">
                  <c:v>26.222819999999999</c:v>
                </c:pt>
                <c:pt idx="2">
                  <c:v>18.30949</c:v>
                </c:pt>
                <c:pt idx="3">
                  <c:v>16.236239999999999</c:v>
                </c:pt>
                <c:pt idx="4">
                  <c:v>13.07362</c:v>
                </c:pt>
                <c:pt idx="5">
                  <c:v>13.324630000000001</c:v>
                </c:pt>
              </c:numCache>
            </c:numRef>
          </c:val>
          <c:extLst>
            <c:ext xmlns:c16="http://schemas.microsoft.com/office/drawing/2014/chart" uri="{C3380CC4-5D6E-409C-BE32-E72D297353CC}">
              <c16:uniqueId val="{00000000-BA7B-7C48-85C8-420F9D4F3695}"/>
            </c:ext>
          </c:extLst>
        </c:ser>
        <c:dLbls>
          <c:showLegendKey val="0"/>
          <c:showVal val="0"/>
          <c:showCatName val="0"/>
          <c:showSerName val="0"/>
          <c:showPercent val="0"/>
          <c:showBubbleSize val="0"/>
        </c:dLbls>
        <c:gapWidth val="219"/>
        <c:overlap val="-27"/>
        <c:axId val="717443856"/>
        <c:axId val="717614592"/>
      </c:barChart>
      <c:catAx>
        <c:axId val="717443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7614592"/>
        <c:crosses val="autoZero"/>
        <c:auto val="1"/>
        <c:lblAlgn val="ctr"/>
        <c:lblOffset val="100"/>
        <c:noMultiLvlLbl val="0"/>
      </c:catAx>
      <c:valAx>
        <c:axId val="717614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Average</a:t>
                </a:r>
                <a:r>
                  <a:rPr lang="en-US" baseline="0"/>
                  <a:t> Tarriff by Industry (Percent)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744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 Tri-Fold poster with 12” wings.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805600" y="0"/>
            <a:ext cx="96012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grpSp>
        <p:nvGrpSpPr>
          <p:cNvPr id="8" name="Group 7"/>
          <p:cNvGrpSpPr/>
          <p:nvPr userDrawn="1"/>
        </p:nvGrpSpPr>
        <p:grpSpPr>
          <a:xfrm>
            <a:off x="7033287" y="-1257300"/>
            <a:ext cx="29923713" cy="35653980"/>
            <a:chOff x="7033287" y="-1257300"/>
            <a:chExt cx="29923713" cy="35653980"/>
          </a:xfrm>
        </p:grpSpPr>
        <p:sp>
          <p:nvSpPr>
            <p:cNvPr id="2" name="TextBox 1"/>
            <p:cNvSpPr txBox="1"/>
            <p:nvPr userDrawn="1"/>
          </p:nvSpPr>
          <p:spPr>
            <a:xfrm>
              <a:off x="7033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4" name="Straight Arrow Connector 3"/>
            <p:cNvCxnSpPr/>
            <p:nvPr userDrawn="1"/>
          </p:nvCxnSpPr>
          <p:spPr>
            <a:xfrm>
              <a:off x="109728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userDrawn="1"/>
          </p:nvSpPr>
          <p:spPr>
            <a:xfrm>
              <a:off x="33322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20" name="Straight Arrow Connector 19"/>
            <p:cNvCxnSpPr/>
            <p:nvPr userDrawn="1"/>
          </p:nvCxnSpPr>
          <p:spPr>
            <a:xfrm>
              <a:off x="329184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7033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2" name="Straight Arrow Connector 21"/>
            <p:cNvCxnSpPr/>
            <p:nvPr userDrawn="1"/>
          </p:nvCxnSpPr>
          <p:spPr>
            <a:xfrm>
              <a:off x="109728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33322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4" name="Straight Arrow Connector 23"/>
            <p:cNvCxnSpPr/>
            <p:nvPr userDrawn="1"/>
          </p:nvCxnSpPr>
          <p:spPr>
            <a:xfrm>
              <a:off x="329184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329128" tIns="164564" rIns="329128" bIns="164564" rtlCol="0" anchor="ctr">
            <a:normAutofit/>
          </a:bodyPr>
          <a:lstStyle/>
          <a:p>
            <a:r>
              <a:rPr lang="en-US" dirty="0"/>
              <a:t>Click to edit Master title style</a:t>
            </a:r>
          </a:p>
        </p:txBody>
      </p:sp>
      <p:sp>
        <p:nvSpPr>
          <p:cNvPr id="3" name="Text Placeholder 2"/>
          <p:cNvSpPr>
            <a:spLocks noGrp="1"/>
          </p:cNvSpPr>
          <p:nvPr>
            <p:ph type="body" idx="1"/>
          </p:nvPr>
        </p:nvSpPr>
        <p:spPr>
          <a:xfrm>
            <a:off x="2194560" y="7680963"/>
            <a:ext cx="39502080" cy="21724623"/>
          </a:xfrm>
          <a:prstGeom prst="rect">
            <a:avLst/>
          </a:prstGeom>
        </p:spPr>
        <p:txBody>
          <a:bodyPr vert="horz" lIns="329128" tIns="164564" rIns="329128" bIns="164564"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329128" tIns="164564" rIns="329128" bIns="164564" rtlCol="0" anchor="ctr"/>
          <a:lstStyle>
            <a:lvl1pPr algn="l">
              <a:defRPr sz="4400">
                <a:solidFill>
                  <a:schemeClr val="tx1">
                    <a:tint val="75000"/>
                  </a:schemeClr>
                </a:solidFill>
              </a:defRPr>
            </a:lvl1pPr>
          </a:lstStyle>
          <a:p>
            <a:fld id="{985D6BDF-9D0E-4E2B-85B8-D8F4790360C9}" type="datetimeFigureOut">
              <a:rPr lang="en-US" smtClean="0"/>
              <a:t>5/20/21</a:t>
            </a:fld>
            <a:endParaRPr lang="en-US" dirty="0"/>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329128" tIns="164564" rIns="329128" bIns="164564" rtlCol="0" anchor="ctr"/>
          <a:lstStyle>
            <a:lvl1pPr algn="ctr">
              <a:defRPr sz="4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329128" tIns="164564" rIns="329128" bIns="164564" rtlCol="0" anchor="ctr"/>
          <a:lstStyle>
            <a:lvl1pPr algn="r">
              <a:defRPr sz="44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291279" rtl="0" eaLnBrk="1" latinLnBrk="0" hangingPunct="1">
        <a:spcBef>
          <a:spcPct val="0"/>
        </a:spcBef>
        <a:buNone/>
        <a:defRPr sz="6000" kern="1200">
          <a:solidFill>
            <a:schemeClr val="tx1"/>
          </a:solidFill>
          <a:latin typeface="+mj-lt"/>
          <a:ea typeface="+mj-ea"/>
          <a:cs typeface="+mj-cs"/>
        </a:defRPr>
      </a:lvl1pPr>
    </p:titleStyle>
    <p:bodyStyle>
      <a:lvl1pPr marL="342842"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85683"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28525"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371366"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1714209"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905101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665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2297"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7936"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jpeg"/><Relationship Id="rId7"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4.png"/><Relationship Id="rId4" Type="http://schemas.openxmlformats.org/officeDocument/2006/relationships/chart" Target="../charts/chart1.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10972800" y="0"/>
            <a:ext cx="21945600"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fontScale="85000" lnSpcReduction="10000"/>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j-lt"/>
              </a:rPr>
              <a:t>Power of the Policy Burden: Empirical Evidence on Employment after Trade Liberalization for State Owned Enterprises in Vietnam</a:t>
            </a:r>
          </a:p>
        </p:txBody>
      </p:sp>
      <p:sp>
        <p:nvSpPr>
          <p:cNvPr id="5" name="Text Box 123"/>
          <p:cNvSpPr txBox="1">
            <a:spLocks noChangeArrowheads="1"/>
          </p:cNvSpPr>
          <p:nvPr/>
        </p:nvSpPr>
        <p:spPr bwMode="auto">
          <a:xfrm>
            <a:off x="10972800" y="2377440"/>
            <a:ext cx="21945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Jack Pierre,  Class of 2021</a:t>
            </a:r>
          </a:p>
          <a:p>
            <a:pPr algn="ctr" eaLnBrk="1" hangingPunct="1"/>
            <a:r>
              <a:rPr lang="en-US" sz="4000" dirty="0">
                <a:solidFill>
                  <a:schemeClr val="accent3">
                    <a:lumMod val="20000"/>
                    <a:lumOff val="80000"/>
                  </a:schemeClr>
                </a:solidFill>
                <a:latin typeface="+mn-lt"/>
              </a:rPr>
              <a:t>Professor Alicia Dang, Department of Economics</a:t>
            </a:r>
          </a:p>
        </p:txBody>
      </p:sp>
      <p:sp>
        <p:nvSpPr>
          <p:cNvPr id="24" name="TextBox 23"/>
          <p:cNvSpPr txBox="1"/>
          <p:nvPr/>
        </p:nvSpPr>
        <p:spPr>
          <a:xfrm>
            <a:off x="1463039" y="30038039"/>
            <a:ext cx="9144000" cy="2223674"/>
          </a:xfrm>
          <a:prstGeom prst="rect">
            <a:avLst/>
          </a:prstGeom>
          <a:noFill/>
        </p:spPr>
        <p:txBody>
          <a:bodyPr wrap="square" lIns="91440" tIns="91440" rIns="91440" bIns="91440" rtlCol="0">
            <a:normAutofit/>
          </a:bodyPr>
          <a:lstStyle/>
          <a:p>
            <a:pPr algn="ctr"/>
            <a:r>
              <a:rPr lang="en-US" sz="2800" dirty="0"/>
              <a:t>Jack Pierre</a:t>
            </a:r>
          </a:p>
          <a:p>
            <a:pPr algn="ctr"/>
            <a:r>
              <a:rPr lang="en-US" sz="2800" dirty="0"/>
              <a:t>Class of 2021</a:t>
            </a:r>
          </a:p>
          <a:p>
            <a:pPr algn="ctr"/>
            <a:r>
              <a:rPr lang="en-US" sz="2800" dirty="0" err="1"/>
              <a:t>pierrej@union.edu</a:t>
            </a:r>
            <a:endParaRPr lang="en-US" sz="2800" dirty="0"/>
          </a:p>
          <a:p>
            <a:pPr algn="ctr"/>
            <a:r>
              <a:rPr lang="en-US" sz="2800" dirty="0"/>
              <a:t>8474715612</a:t>
            </a:r>
          </a:p>
        </p:txBody>
      </p:sp>
      <p:sp>
        <p:nvSpPr>
          <p:cNvPr id="25" name="TextBox 24"/>
          <p:cNvSpPr txBox="1"/>
          <p:nvPr/>
        </p:nvSpPr>
        <p:spPr>
          <a:xfrm>
            <a:off x="1463040" y="29146502"/>
            <a:ext cx="9144000" cy="746346"/>
          </a:xfrm>
          <a:prstGeom prst="rect">
            <a:avLst/>
          </a:prstGeom>
          <a:noFill/>
        </p:spPr>
        <p:txBody>
          <a:bodyPr wrap="none" lIns="68568" tIns="34284" rIns="68568" bIns="34284" rtlCol="0">
            <a:noAutofit/>
          </a:bodyPr>
          <a:lstStyle/>
          <a:p>
            <a:pPr algn="ctr"/>
            <a:r>
              <a:rPr lang="en-US" sz="4400" b="1" dirty="0"/>
              <a:t>Contact Information</a:t>
            </a:r>
          </a:p>
        </p:txBody>
      </p:sp>
      <p:sp>
        <p:nvSpPr>
          <p:cNvPr id="26" name="TextBox 25"/>
          <p:cNvSpPr txBox="1"/>
          <p:nvPr/>
        </p:nvSpPr>
        <p:spPr>
          <a:xfrm>
            <a:off x="14600886" y="29427080"/>
            <a:ext cx="18378639" cy="2339102"/>
          </a:xfrm>
          <a:prstGeom prst="rect">
            <a:avLst/>
          </a:prstGeom>
          <a:noFill/>
          <a:ln>
            <a:noFill/>
          </a:ln>
        </p:spPr>
        <p:txBody>
          <a:bodyPr wrap="square" lIns="91440" tIns="91440" rIns="91440" bIns="91440" numCol="1" spcCol="342842" rtlCol="0">
            <a:normAutofit fontScale="25000" lnSpcReduction="20000"/>
          </a:bodyPr>
          <a:lstStyle/>
          <a:p>
            <a:pPr marL="342842" indent="-342842">
              <a:buFont typeface="+mj-lt"/>
              <a:buAutoNum type="arabicPeriod"/>
            </a:pPr>
            <a:r>
              <a:rPr lang="en-US" sz="4000" dirty="0"/>
              <a:t>Abramov, Alexander, Alexander </a:t>
            </a:r>
            <a:r>
              <a:rPr lang="en-US" sz="4000" dirty="0" err="1"/>
              <a:t>Radygin</a:t>
            </a:r>
            <a:r>
              <a:rPr lang="en-US" sz="4000" dirty="0"/>
              <a:t>, </a:t>
            </a:r>
            <a:r>
              <a:rPr lang="en-US" sz="4000" dirty="0" err="1"/>
              <a:t>Revold</a:t>
            </a:r>
            <a:r>
              <a:rPr lang="en-US" sz="4000" dirty="0"/>
              <a:t> </a:t>
            </a:r>
            <a:r>
              <a:rPr lang="en-US" sz="4000" dirty="0" err="1"/>
              <a:t>Entov</a:t>
            </a:r>
            <a:r>
              <a:rPr lang="en-US" sz="4000" dirty="0"/>
              <a:t>, and Maria </a:t>
            </a:r>
            <a:r>
              <a:rPr lang="en-US" sz="4000" dirty="0" err="1"/>
              <a:t>Chenova</a:t>
            </a:r>
            <a:r>
              <a:rPr lang="en-US" sz="4000" dirty="0"/>
              <a:t>. “State Ownership and Efficiency Characteristics.” </a:t>
            </a:r>
            <a:r>
              <a:rPr lang="en-US" sz="4000" i="1" dirty="0"/>
              <a:t>Russian journal of economics (Moskva)</a:t>
            </a:r>
            <a:r>
              <a:rPr lang="en-US" sz="4000" dirty="0"/>
              <a:t> 3, no. 2 (June 2017): 129–157, https://doi.org/10.1016/j.ruje.2017.06.002.</a:t>
            </a:r>
          </a:p>
          <a:p>
            <a:pPr marL="342842" indent="-342842">
              <a:buFont typeface="+mj-lt"/>
              <a:buAutoNum type="arabicPeriod"/>
            </a:pPr>
            <a:r>
              <a:rPr lang="en-US" sz="4000" dirty="0"/>
              <a:t>Angrist, Joshua David, and </a:t>
            </a:r>
            <a:r>
              <a:rPr lang="en-US" sz="4000" dirty="0" err="1"/>
              <a:t>Jörn-Steffen</a:t>
            </a:r>
            <a:r>
              <a:rPr lang="en-US" sz="4000" dirty="0"/>
              <a:t> </a:t>
            </a:r>
            <a:r>
              <a:rPr lang="en-US" sz="4000" dirty="0" err="1"/>
              <a:t>Pischke</a:t>
            </a:r>
            <a:r>
              <a:rPr lang="en-US" sz="4000" dirty="0"/>
              <a:t>. </a:t>
            </a:r>
            <a:r>
              <a:rPr lang="en-US" sz="4000" i="1" dirty="0"/>
              <a:t>Mostly Harmless Econometrics: an Empiricist's Companion.</a:t>
            </a:r>
            <a:r>
              <a:rPr lang="en-US" sz="4000" dirty="0"/>
              <a:t> Economics Books, Princeton University Press, edition 1. 2009.</a:t>
            </a:r>
          </a:p>
          <a:p>
            <a:pPr marL="342842" indent="-342842">
              <a:buFont typeface="+mj-lt"/>
              <a:buAutoNum type="arabicPeriod"/>
            </a:pPr>
            <a:r>
              <a:rPr lang="en-US" sz="4000" dirty="0"/>
              <a:t>Aghion, Philippe, et al. “Industrial Policy and Competition.” </a:t>
            </a:r>
            <a:r>
              <a:rPr lang="en-US" sz="4000" i="1" dirty="0"/>
              <a:t>American Economic Journal. Macroeconomics</a:t>
            </a:r>
            <a:r>
              <a:rPr lang="en-US" sz="4000" dirty="0"/>
              <a:t>, vol. 7, no. 4, American Economic Association, 2015, pp. 1–32, doi:10.1257/mac.2012010</a:t>
            </a:r>
          </a:p>
          <a:p>
            <a:pPr marL="342842" indent="-342842">
              <a:buFont typeface="+mj-lt"/>
              <a:buAutoNum type="arabicPeriod"/>
            </a:pPr>
            <a:r>
              <a:rPr lang="en-US" sz="4000" dirty="0" err="1"/>
              <a:t>Baccini</a:t>
            </a:r>
            <a:r>
              <a:rPr lang="en-US" sz="4000" dirty="0"/>
              <a:t>, Leonardo, </a:t>
            </a:r>
            <a:r>
              <a:rPr lang="en-US" sz="4000" dirty="0" err="1"/>
              <a:t>Giammario</a:t>
            </a:r>
            <a:r>
              <a:rPr lang="en-US" sz="4000" dirty="0"/>
              <a:t> </a:t>
            </a:r>
            <a:r>
              <a:rPr lang="en-US" sz="4000" dirty="0" err="1"/>
              <a:t>Impullitti</a:t>
            </a:r>
            <a:r>
              <a:rPr lang="en-US" sz="4000" dirty="0"/>
              <a:t>, and Edmund J </a:t>
            </a:r>
            <a:r>
              <a:rPr lang="en-US" sz="4000" dirty="0" err="1"/>
              <a:t>Malesky</a:t>
            </a:r>
            <a:r>
              <a:rPr lang="en-US" sz="4000" dirty="0"/>
              <a:t>. “Globalization and State Capitalism: Assessing Vietnam’s Accession to the WTO.” </a:t>
            </a:r>
            <a:r>
              <a:rPr lang="en-US" sz="4000" i="1" dirty="0"/>
              <a:t>Journal of international economics</a:t>
            </a:r>
            <a:r>
              <a:rPr lang="en-US" sz="4000" dirty="0"/>
              <a:t> 119 (July 2019): 75–92. </a:t>
            </a:r>
          </a:p>
          <a:p>
            <a:pPr marL="342842" indent="-342842">
              <a:buFont typeface="+mj-lt"/>
              <a:buAutoNum type="arabicPeriod"/>
            </a:pPr>
            <a:r>
              <a:rPr lang="en-US" sz="4000" dirty="0"/>
              <a:t>Baum, Anja, Clay Hackney, Paulo </a:t>
            </a:r>
            <a:r>
              <a:rPr lang="en-US" sz="4000" dirty="0" err="1"/>
              <a:t>Medas</a:t>
            </a:r>
            <a:r>
              <a:rPr lang="en-US" sz="4000" dirty="0"/>
              <a:t>, and </a:t>
            </a:r>
            <a:r>
              <a:rPr lang="en-US" sz="4000" dirty="0" err="1"/>
              <a:t>Mouhamadou</a:t>
            </a:r>
            <a:r>
              <a:rPr lang="en-US" sz="4000" dirty="0"/>
              <a:t> Sy. “Governance and State-Owned Enterprises: How Costly is Corruption?” </a:t>
            </a:r>
            <a:r>
              <a:rPr lang="en-US" sz="4000" i="1" dirty="0"/>
              <a:t>International Monetary Fund</a:t>
            </a:r>
            <a:r>
              <a:rPr lang="en-US" sz="4000" dirty="0"/>
              <a:t>, IMF Working Paper 19/253, 2019.</a:t>
            </a:r>
          </a:p>
          <a:p>
            <a:pPr marL="342842" indent="-342842">
              <a:buFont typeface="+mj-lt"/>
              <a:buAutoNum type="arabicPeriod"/>
            </a:pPr>
            <a:r>
              <a:rPr lang="en-US" sz="4000" dirty="0"/>
              <a:t>Chipman, John S. “Factor Price Equalization and </a:t>
            </a:r>
            <a:r>
              <a:rPr lang="en-US" sz="4000" dirty="0" err="1"/>
              <a:t>Stolper</a:t>
            </a:r>
            <a:r>
              <a:rPr lang="en-US" sz="4000" dirty="0"/>
              <a:t> Samuelson Theorem.” </a:t>
            </a:r>
            <a:r>
              <a:rPr lang="en-US" sz="4000" i="1" dirty="0"/>
              <a:t>International Economic Review</a:t>
            </a:r>
            <a:r>
              <a:rPr lang="en-US" sz="4000" dirty="0"/>
              <a:t>, vol. 10, no. 3 (Oct, 1969), 399-406.</a:t>
            </a:r>
          </a:p>
          <a:p>
            <a:pPr marL="342842" indent="-342842">
              <a:buFont typeface="+mj-lt"/>
              <a:buAutoNum type="arabicPeriod"/>
            </a:pPr>
            <a:r>
              <a:rPr lang="en-US" sz="4000" dirty="0"/>
              <a:t>Cull, Robert, and </a:t>
            </a:r>
            <a:r>
              <a:rPr lang="en-US" sz="4000" dirty="0" err="1"/>
              <a:t>Lixin</a:t>
            </a:r>
            <a:r>
              <a:rPr lang="en-US" sz="4000" dirty="0"/>
              <a:t> Colin Xu. “Who Gets Credit? The Behavior of Bureaucrats and State Banks in Allocating Credit to Chinese State-Owned Enterprises.” </a:t>
            </a:r>
            <a:r>
              <a:rPr lang="en-US" sz="4000" i="1" dirty="0"/>
              <a:t>Journal of Development Economics</a:t>
            </a:r>
            <a:r>
              <a:rPr lang="en-US" sz="4000" dirty="0"/>
              <a:t>, vol. 71, no. 2, Elsevier BV,  (2003), pp. 533–59, doi:10.1016/s0304-3878(03)00039-7.</a:t>
            </a:r>
          </a:p>
          <a:p>
            <a:pPr marL="342842" indent="-342842">
              <a:buFont typeface="+mj-lt"/>
              <a:buAutoNum type="arabicPeriod"/>
            </a:pPr>
            <a:r>
              <a:rPr lang="en-US" sz="4000" dirty="0" err="1"/>
              <a:t>Duanmu</a:t>
            </a:r>
            <a:r>
              <a:rPr lang="en-US" sz="4000" dirty="0"/>
              <a:t>  Jing‐Lin, and Russell Pittman “THE RESPONSE OF STATE‐OWNED ENTERPRISES TO IMPORT COMPETITION: EVIDENCE FROM CHINESE MANUFACTURING FIRMS.” </a:t>
            </a:r>
            <a:r>
              <a:rPr lang="en-US" sz="4000" i="1" dirty="0"/>
              <a:t>Annals of public and cooperative economics</a:t>
            </a:r>
            <a:r>
              <a:rPr lang="en-US" sz="4000" dirty="0"/>
              <a:t> 90, no. 4 (May 6, 2019): 577–613.</a:t>
            </a:r>
          </a:p>
          <a:p>
            <a:pPr marL="342842" indent="-342842">
              <a:buFont typeface="+mj-lt"/>
              <a:buAutoNum type="arabicPeriod"/>
            </a:pPr>
            <a:r>
              <a:rPr lang="en-US" sz="4000" dirty="0"/>
              <a:t>Deng, </a:t>
            </a:r>
            <a:r>
              <a:rPr lang="en-US" sz="4000" dirty="0" err="1"/>
              <a:t>Yongheng</a:t>
            </a:r>
            <a:r>
              <a:rPr lang="en-US" sz="4000" dirty="0"/>
              <a:t>, Randall </a:t>
            </a:r>
            <a:r>
              <a:rPr lang="en-US" sz="4000" dirty="0" err="1"/>
              <a:t>Morck</a:t>
            </a:r>
            <a:r>
              <a:rPr lang="en-US" sz="4000" dirty="0"/>
              <a:t>, Jing Wu, and Bernard Yeung. "Monetary and Fiscal Stimuli, Ownership Structure, and China's Housing Market," NBER Working Papers 16871, National Bureau of Economic Research, Inc. 2011.</a:t>
            </a:r>
          </a:p>
          <a:p>
            <a:pPr marL="342842" indent="-342842">
              <a:buFont typeface="+mj-lt"/>
              <a:buAutoNum type="arabicPeriod"/>
            </a:pPr>
            <a:r>
              <a:rPr lang="en-US" sz="4000" dirty="0"/>
              <a:t>Harrison, Ann, Marshall Meyer, </a:t>
            </a:r>
            <a:r>
              <a:rPr lang="en-US" sz="4000" dirty="0" err="1"/>
              <a:t>Peichun</a:t>
            </a:r>
            <a:r>
              <a:rPr lang="en-US" sz="4000" dirty="0"/>
              <a:t> Wang, Linda Zhao, and </a:t>
            </a:r>
            <a:r>
              <a:rPr lang="en-US" sz="4000" dirty="0" err="1"/>
              <a:t>Minyuan</a:t>
            </a:r>
            <a:r>
              <a:rPr lang="en-US" sz="4000" dirty="0"/>
              <a:t> Zhao. “Can a Tiger Change Its Stripes? Reform of Chinese State-Owned Enterprises in the Penumbra of the State.”</a:t>
            </a:r>
            <a:r>
              <a:rPr lang="en-US" sz="4000" i="1" dirty="0"/>
              <a:t> National Bureau of Economic Research</a:t>
            </a:r>
            <a:r>
              <a:rPr lang="en-US" sz="4000" dirty="0"/>
              <a:t>, NBER Working Paper 25475, January 1, 2019.</a:t>
            </a:r>
          </a:p>
          <a:p>
            <a:pPr marL="342842" indent="-342842">
              <a:buFont typeface="+mj-lt"/>
              <a:buAutoNum type="arabicPeriod"/>
            </a:pPr>
            <a:r>
              <a:rPr lang="en-US" sz="4000" dirty="0"/>
              <a:t>Hsieh, Chang-Tai and Peter J. </a:t>
            </a:r>
            <a:r>
              <a:rPr lang="en-US" sz="4000" dirty="0" err="1"/>
              <a:t>Klenow</a:t>
            </a:r>
            <a:r>
              <a:rPr lang="en-US" sz="4000" dirty="0"/>
              <a:t>. “Misallocation and Manufacturing TFP in China and India.” </a:t>
            </a:r>
            <a:r>
              <a:rPr lang="en-US" sz="4000" i="1" dirty="0"/>
              <a:t>The Quarterly journal of economics</a:t>
            </a:r>
            <a:r>
              <a:rPr lang="en-US" sz="4000" dirty="0"/>
              <a:t> 124, no. 4 (November 2009): 1403–1448.</a:t>
            </a:r>
          </a:p>
          <a:p>
            <a:pPr marL="342842" indent="-342842">
              <a:buFont typeface="+mj-lt"/>
              <a:buAutoNum type="arabicPeriod"/>
            </a:pPr>
            <a:r>
              <a:rPr lang="en-US" sz="4000" dirty="0"/>
              <a:t>Ka Yin Chan, Kenny,  Li Chen, &amp; Norman Wong. “New Zealand State-owned enterprises: is state-ownership detrimental to firm performance?” </a:t>
            </a:r>
            <a:r>
              <a:rPr lang="en-US" sz="4000" i="1" dirty="0"/>
              <a:t>New Zealand Economic</a:t>
            </a:r>
            <a:r>
              <a:rPr lang="en-US" sz="4000" dirty="0"/>
              <a:t> </a:t>
            </a:r>
            <a:r>
              <a:rPr lang="en-US" sz="4000" i="1" dirty="0"/>
              <a:t>Papers</a:t>
            </a:r>
            <a:r>
              <a:rPr lang="en-US" sz="4000" dirty="0"/>
              <a:t>, 52, no 2 (2018): 170-184.</a:t>
            </a:r>
          </a:p>
          <a:p>
            <a:pPr marL="342842" indent="-342842">
              <a:buFont typeface="+mj-lt"/>
              <a:buAutoNum type="arabicPeriod"/>
            </a:pPr>
            <a:r>
              <a:rPr lang="en-US" sz="4000" dirty="0"/>
              <a:t>Lin, Justin </a:t>
            </a:r>
            <a:r>
              <a:rPr lang="en-US" sz="4000" dirty="0" err="1"/>
              <a:t>Yifu</a:t>
            </a:r>
            <a:r>
              <a:rPr lang="en-US" sz="4000" dirty="0"/>
              <a:t>, and </a:t>
            </a:r>
            <a:r>
              <a:rPr lang="en-US" sz="4000" dirty="0" err="1"/>
              <a:t>Zhiyun</a:t>
            </a:r>
            <a:r>
              <a:rPr lang="en-US" sz="4000" dirty="0"/>
              <a:t> Li. “Policy Burden, Privatization and Soft Budget Constraint.” </a:t>
            </a:r>
            <a:r>
              <a:rPr lang="en-US" sz="4000" i="1" dirty="0"/>
              <a:t>Journal of Comparative Economics</a:t>
            </a:r>
            <a:r>
              <a:rPr lang="en-US" sz="4000" dirty="0"/>
              <a:t> 36, no. 1 (2008): 90–102.</a:t>
            </a:r>
          </a:p>
          <a:p>
            <a:pPr marL="342842" indent="-342842">
              <a:buFont typeface="+mj-lt"/>
              <a:buAutoNum type="arabicPeriod"/>
            </a:pPr>
            <a:r>
              <a:rPr lang="en-US" sz="4000" dirty="0"/>
              <a:t>Lin, Justin </a:t>
            </a:r>
            <a:r>
              <a:rPr lang="en-US" sz="4000" dirty="0" err="1"/>
              <a:t>Yifu</a:t>
            </a:r>
            <a:r>
              <a:rPr lang="en-US" sz="4000" dirty="0"/>
              <a:t>, Fang Cai, and Zhou Li. “Competition, Policy Burdens, and State Owned Enterprise Reform” </a:t>
            </a:r>
            <a:r>
              <a:rPr lang="en-US" sz="4000" i="1" dirty="0"/>
              <a:t>The American Economic Review</a:t>
            </a:r>
            <a:r>
              <a:rPr lang="en-US" sz="4000" dirty="0"/>
              <a:t> 88, no. 2 (May, 1998), 422-427</a:t>
            </a:r>
          </a:p>
          <a:p>
            <a:pPr marL="342842" indent="-342842">
              <a:buFont typeface="+mj-lt"/>
              <a:buAutoNum type="arabicPeriod"/>
            </a:pPr>
            <a:r>
              <a:rPr lang="en-US" sz="4000" dirty="0"/>
              <a:t>Leung, </a:t>
            </a:r>
            <a:r>
              <a:rPr lang="en-US" sz="4000" dirty="0" err="1"/>
              <a:t>Suiwah</a:t>
            </a:r>
            <a:r>
              <a:rPr lang="en-US" sz="4000" dirty="0"/>
              <a:t>. “The Vietnamese Economy: Seven Years after the Global Financial Crisis.” </a:t>
            </a:r>
            <a:r>
              <a:rPr lang="en-US" sz="4000" i="1" dirty="0"/>
              <a:t>Journal Of Southeast Asian Economies </a:t>
            </a:r>
            <a:r>
              <a:rPr lang="en-US" sz="4000" dirty="0"/>
              <a:t>32, no. 1 (2015). 1-10.</a:t>
            </a:r>
          </a:p>
          <a:p>
            <a:pPr marL="342842" indent="-342842">
              <a:buFont typeface="+mj-lt"/>
              <a:buAutoNum type="arabicPeriod"/>
            </a:pPr>
            <a:r>
              <a:rPr lang="en-US" sz="4000" dirty="0" err="1"/>
              <a:t>Rajib</a:t>
            </a:r>
            <a:r>
              <a:rPr lang="en-US" sz="4000" dirty="0"/>
              <a:t>, Salah Uddin, Emil </a:t>
            </a:r>
            <a:r>
              <a:rPr lang="en-US" sz="4000" dirty="0" err="1"/>
              <a:t>Sudath</a:t>
            </a:r>
            <a:r>
              <a:rPr lang="en-US" sz="4000" dirty="0"/>
              <a:t> Kumara, and Luo Fan. “Investigating the Failure of State Owned Enterprises (SOEs) of an Emerging Economy: A Comparative Case Study.” </a:t>
            </a:r>
            <a:r>
              <a:rPr lang="en-US" sz="4000" i="1" dirty="0"/>
              <a:t>Studies in Business and Economics</a:t>
            </a:r>
            <a:r>
              <a:rPr lang="en-US" sz="4000" dirty="0"/>
              <a:t>, vol. 11, no. 2, De Gruyter Open, Aug. 2016, pp. 115–29, doi:10.1515/sbe-2016-0026.</a:t>
            </a:r>
          </a:p>
          <a:p>
            <a:pPr marL="342842" indent="-342842">
              <a:buFont typeface="+mj-lt"/>
              <a:buAutoNum type="arabicPeriod"/>
            </a:pPr>
            <a:r>
              <a:rPr lang="en-US" sz="4000" dirty="0"/>
              <a:t>Samaniego, Roberto M. “Industrial subsidies and technology adoption in general equilibrium” </a:t>
            </a:r>
            <a:r>
              <a:rPr lang="en-US" sz="4000" i="1" dirty="0"/>
              <a:t>Journal of Economic Dynamics and Control,</a:t>
            </a:r>
            <a:r>
              <a:rPr lang="en-US" sz="4000" dirty="0"/>
              <a:t> 30 (2006):1589-1614.</a:t>
            </a:r>
          </a:p>
          <a:p>
            <a:pPr marL="342842" indent="-342842">
              <a:buFont typeface="+mj-lt"/>
              <a:buAutoNum type="arabicPeriod"/>
            </a:pPr>
            <a:r>
              <a:rPr lang="en-US" sz="4000" dirty="0"/>
              <a:t>Shleifer, Andrei. "State versus Private Ownership." </a:t>
            </a:r>
            <a:r>
              <a:rPr lang="en-US" sz="4000" i="1" dirty="0"/>
              <a:t>Journal of Economic Perspective</a:t>
            </a:r>
            <a:r>
              <a:rPr lang="en-US" sz="4000" dirty="0"/>
              <a:t>s, 12, no. 4 (Fall 1998): 133-150. </a:t>
            </a:r>
          </a:p>
          <a:p>
            <a:pPr marL="342842" indent="-342842">
              <a:buFont typeface="+mj-lt"/>
              <a:buAutoNum type="arabicPeriod"/>
            </a:pPr>
            <a:r>
              <a:rPr lang="en-US" sz="4000" dirty="0"/>
              <a:t>Stiglitz, Joseph </a:t>
            </a:r>
            <a:r>
              <a:rPr lang="en-US" sz="4000" dirty="0" err="1"/>
              <a:t>E.“Theories</a:t>
            </a:r>
            <a:r>
              <a:rPr lang="en-US" sz="4000" dirty="0"/>
              <a:t> of Wage Rigidity” National Bureau for Economic Research, NBER Working Paper No. 1442, 1984. </a:t>
            </a:r>
          </a:p>
          <a:p>
            <a:pPr marL="342842" indent="-342842">
              <a:buFont typeface="+mj-lt"/>
              <a:buAutoNum type="arabicPeriod"/>
            </a:pPr>
            <a:r>
              <a:rPr lang="en-US" sz="4000" dirty="0" err="1"/>
              <a:t>Sturesson</a:t>
            </a:r>
            <a:r>
              <a:rPr lang="en-US" sz="4000" dirty="0"/>
              <a:t>, Jan, Scott McIntyre, and Nick C. Jones. “State Owned Enterprises: Catalysts for public value creation.” </a:t>
            </a:r>
            <a:r>
              <a:rPr lang="en-US" sz="4000" i="1" dirty="0"/>
              <a:t>PricewaterhouseCoopers</a:t>
            </a:r>
            <a:r>
              <a:rPr lang="en-US" sz="4000" dirty="0"/>
              <a:t>. 2015. https://www.pwc.com/gx/en/psrc/publications/assets/pwc-state-owned-enterprise-psrc.pdf</a:t>
            </a:r>
          </a:p>
          <a:p>
            <a:pPr marL="342842" indent="-342842">
              <a:buFont typeface="+mj-lt"/>
              <a:buAutoNum type="arabicPeriod"/>
            </a:pPr>
            <a:r>
              <a:rPr lang="en-US" sz="4000" dirty="0" err="1"/>
              <a:t>Tõnurist</a:t>
            </a:r>
            <a:r>
              <a:rPr lang="en-US" sz="4000" dirty="0"/>
              <a:t>, </a:t>
            </a:r>
            <a:r>
              <a:rPr lang="en-US" sz="4000" dirty="0" err="1"/>
              <a:t>Piret</a:t>
            </a:r>
            <a:r>
              <a:rPr lang="en-US" sz="4000" dirty="0"/>
              <a:t>, and </a:t>
            </a:r>
            <a:r>
              <a:rPr lang="en-US" sz="4000" dirty="0" err="1"/>
              <a:t>Erkki</a:t>
            </a:r>
            <a:r>
              <a:rPr lang="en-US" sz="4000" dirty="0"/>
              <a:t> Karo. “STATE OWNED ENTERPRISES AS INSTRUMENTS OF INNOVATION POLICY.” </a:t>
            </a:r>
            <a:r>
              <a:rPr lang="en-US" sz="4000" i="1" dirty="0"/>
              <a:t>Annals of Public and Cooperative Economics</a:t>
            </a:r>
            <a:r>
              <a:rPr lang="en-US" sz="4000" dirty="0"/>
              <a:t>, vol. 87, no. 4, Wiley, 2016, pp. 623–48, doi:10.1111/apce.12126.</a:t>
            </a:r>
          </a:p>
          <a:p>
            <a:pPr marL="342842" indent="-342842">
              <a:buFont typeface="+mj-lt"/>
              <a:buAutoNum type="arabicPeriod"/>
            </a:pPr>
            <a:r>
              <a:rPr lang="en-US" sz="4000" dirty="0"/>
              <a:t>Tran Thai Ha, Nguyen and Phan Gian </a:t>
            </a:r>
            <a:r>
              <a:rPr lang="en-US" sz="4000" dirty="0" err="1"/>
              <a:t>Queyen</a:t>
            </a:r>
            <a:r>
              <a:rPr lang="en-US" sz="4000" dirty="0"/>
              <a:t>. 2017. “The relationship between state ownership and tax avoidance level: empirical evidence from Vietnamese firm” </a:t>
            </a:r>
            <a:r>
              <a:rPr lang="en-US" sz="4000" i="1" dirty="0"/>
              <a:t>Journal of Asian Business Strategy, </a:t>
            </a:r>
            <a:r>
              <a:rPr lang="en-US" sz="4000" dirty="0"/>
              <a:t>vol 7, no. 1, 1-12.</a:t>
            </a:r>
          </a:p>
          <a:p>
            <a:pPr marL="342842" indent="-342842">
              <a:buFont typeface="+mj-lt"/>
              <a:buAutoNum type="arabicPeriod"/>
            </a:pPr>
            <a:r>
              <a:rPr lang="en-US" sz="4000" dirty="0"/>
              <a:t>Wacker, Konstantin M.  “Restructuring the SOE Sector in Vietnam.” </a:t>
            </a:r>
            <a:r>
              <a:rPr lang="en-US" sz="4000" i="1" dirty="0"/>
              <a:t>Journal of Southeast Asian economies</a:t>
            </a:r>
            <a:r>
              <a:rPr lang="en-US" sz="4000" dirty="0"/>
              <a:t> 34, no. 2 (August 1, 2017): 283–301.</a:t>
            </a:r>
          </a:p>
          <a:p>
            <a:pPr marL="342842" indent="-342842">
              <a:buFont typeface="+mj-lt"/>
              <a:buAutoNum type="arabicPeriod"/>
            </a:pPr>
            <a:r>
              <a:rPr lang="en-US" sz="4000" dirty="0"/>
              <a:t>Wen, Yi, and Jing Wu. “Withstanding the Great Recession Like China: Withstanding the Great Recession.” </a:t>
            </a:r>
            <a:r>
              <a:rPr lang="en-US" sz="4000" i="1" dirty="0"/>
              <a:t>The Manchester School</a:t>
            </a:r>
            <a:r>
              <a:rPr lang="en-US" sz="4000" dirty="0"/>
              <a:t> 87, no. 2 (March 2019): 138–182.</a:t>
            </a:r>
          </a:p>
          <a:p>
            <a:pPr marL="342842" indent="-342842">
              <a:buFont typeface="+mj-lt"/>
              <a:buAutoNum type="arabicPeriod"/>
            </a:pPr>
            <a:r>
              <a:rPr lang="en-US" sz="4000" dirty="0"/>
              <a:t>Qian, </a:t>
            </a:r>
            <a:r>
              <a:rPr lang="en-US" sz="4000" dirty="0" err="1"/>
              <a:t>Yingyi</a:t>
            </a:r>
            <a:r>
              <a:rPr lang="en-US" sz="4000" dirty="0"/>
              <a:t>. “Enterprise reform in China: agency problems and political control.” </a:t>
            </a:r>
            <a:r>
              <a:rPr lang="en-US" sz="4000" i="1" dirty="0"/>
              <a:t>Economics of Transition, </a:t>
            </a:r>
            <a:r>
              <a:rPr lang="en-US" sz="4000" dirty="0"/>
              <a:t>Volume 4, no 2 (1996), 427-447.</a:t>
            </a:r>
          </a:p>
          <a:p>
            <a:pPr marL="342842" indent="-342842">
              <a:buFont typeface="+mj-lt"/>
              <a:buAutoNum type="arabicPeriod"/>
            </a:pPr>
            <a:r>
              <a:rPr lang="en-US" sz="4000" dirty="0"/>
              <a:t>Yu, </a:t>
            </a:r>
            <a:r>
              <a:rPr lang="en-US" sz="4000" dirty="0" err="1"/>
              <a:t>Shungwon</a:t>
            </a:r>
            <a:r>
              <a:rPr lang="en-US" sz="4000" dirty="0"/>
              <a:t>, and </a:t>
            </a:r>
            <a:r>
              <a:rPr lang="en-US" sz="4000" dirty="0" err="1"/>
              <a:t>Namryoung</a:t>
            </a:r>
            <a:r>
              <a:rPr lang="en-US" sz="4000" dirty="0"/>
              <a:t> Lee. “Financial Crisis, Politically Connected CEOs, and the Performance of State-Owned Enterprises: Evidence from Korea.” </a:t>
            </a:r>
            <a:r>
              <a:rPr lang="en-US" sz="4000" i="1" dirty="0"/>
              <a:t>Emerging Markets Finance and Trade</a:t>
            </a:r>
            <a:r>
              <a:rPr lang="en-US" sz="4000" dirty="0"/>
              <a:t>, vol. 52, no. 9, Routledge, Sept. 2016, pp. 2087–99, doi:10.1080/1540496X.2016.1186445.</a:t>
            </a:r>
          </a:p>
          <a:p>
            <a:br>
              <a:rPr lang="en-US" sz="4800" dirty="0"/>
            </a:br>
            <a:endParaRPr lang="en-US" sz="4800" dirty="0"/>
          </a:p>
          <a:p>
            <a:pPr marL="342842" indent="-342842">
              <a:buFont typeface="+mj-lt"/>
              <a:buAutoNum type="arabicPeriod"/>
            </a:pPr>
            <a:endParaRPr lang="en-US" sz="4800" dirty="0"/>
          </a:p>
          <a:p>
            <a:br>
              <a:rPr lang="en-US" dirty="0"/>
            </a:br>
            <a:endParaRPr lang="en-US" dirty="0"/>
          </a:p>
          <a:p>
            <a:br>
              <a:rPr lang="en-US" dirty="0"/>
            </a:br>
            <a:endParaRPr lang="en-US" dirty="0"/>
          </a:p>
          <a:p>
            <a:endParaRPr lang="en-US" sz="1600" dirty="0"/>
          </a:p>
          <a:p>
            <a:br>
              <a:rPr lang="en-US" sz="1600" dirty="0"/>
            </a:br>
            <a:endParaRPr lang="en-US" sz="1600" dirty="0"/>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p:txBody>
      </p:sp>
      <p:sp>
        <p:nvSpPr>
          <p:cNvPr id="27" name="TextBox 26"/>
          <p:cNvSpPr txBox="1"/>
          <p:nvPr/>
        </p:nvSpPr>
        <p:spPr>
          <a:xfrm>
            <a:off x="12786361" y="28842506"/>
            <a:ext cx="18288000" cy="685800"/>
          </a:xfrm>
          <a:prstGeom prst="rect">
            <a:avLst/>
          </a:prstGeom>
          <a:noFill/>
          <a:ln>
            <a:noFill/>
          </a:ln>
        </p:spPr>
        <p:txBody>
          <a:bodyPr wrap="none" lIns="68568" tIns="34284" rIns="68568" bIns="34284" rtlCol="0" anchor="ctr" anchorCtr="0">
            <a:noAutofit/>
          </a:bodyPr>
          <a:lstStyle/>
          <a:p>
            <a:pPr algn="ctr"/>
            <a:r>
              <a:rPr lang="en-US" sz="4400" b="1" dirty="0"/>
              <a:t>References</a:t>
            </a:r>
          </a:p>
        </p:txBody>
      </p:sp>
      <p:sp>
        <p:nvSpPr>
          <p:cNvPr id="10" name="Text Box 189"/>
          <p:cNvSpPr txBox="1">
            <a:spLocks noChangeArrowheads="1"/>
          </p:cNvSpPr>
          <p:nvPr/>
        </p:nvSpPr>
        <p:spPr bwMode="auto">
          <a:xfrm>
            <a:off x="1280160" y="5486400"/>
            <a:ext cx="9144000" cy="470893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Arial" panose="020B0604020202020204" pitchFamily="34" charset="0"/>
              <a:buChar char="•"/>
            </a:pPr>
            <a:r>
              <a:rPr lang="en-US" sz="3200" dirty="0">
                <a:latin typeface="+mn-lt"/>
              </a:rPr>
              <a:t>Around the world, State-Owned Enterprises (SOEs) continue to serve important purposes in many economies</a:t>
            </a:r>
          </a:p>
          <a:p>
            <a:pPr marL="457200" indent="-457200" eaLnBrk="1" hangingPunct="1">
              <a:buFont typeface="Arial" panose="020B0604020202020204" pitchFamily="34" charset="0"/>
              <a:buChar char="•"/>
            </a:pPr>
            <a:r>
              <a:rPr lang="en-US" sz="3200" dirty="0">
                <a:latin typeface="+mn-lt"/>
              </a:rPr>
              <a:t>Some of the fastest growing economies such as China, Vietnam, or South Korea have used SOEs to drive recent economic growth</a:t>
            </a:r>
          </a:p>
          <a:p>
            <a:pPr marL="457200" indent="-457200" eaLnBrk="1" hangingPunct="1">
              <a:buFont typeface="Arial" panose="020B0604020202020204" pitchFamily="34" charset="0"/>
              <a:buChar char="•"/>
            </a:pPr>
            <a:r>
              <a:rPr lang="en-US" sz="3200" dirty="0">
                <a:latin typeface="+mn-lt"/>
              </a:rPr>
              <a:t>SOEs are used by many countries around the world for policy burdens, which vary from profit maximization</a:t>
            </a:r>
          </a:p>
        </p:txBody>
      </p:sp>
      <p:sp>
        <p:nvSpPr>
          <p:cNvPr id="32" name="Rectangle 31"/>
          <p:cNvSpPr/>
          <p:nvPr/>
        </p:nvSpPr>
        <p:spPr>
          <a:xfrm>
            <a:off x="1280160" y="48006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Introduction into SOEs / Goal</a:t>
            </a:r>
          </a:p>
        </p:txBody>
      </p:sp>
      <mc:AlternateContent xmlns:mc="http://schemas.openxmlformats.org/markup-compatibility/2006" xmlns:a14="http://schemas.microsoft.com/office/drawing/2010/main">
        <mc:Choice Requires="a14">
          <p:sp>
            <p:nvSpPr>
              <p:cNvPr id="15" name="Text Box 194"/>
              <p:cNvSpPr txBox="1">
                <a:spLocks noChangeArrowheads="1"/>
              </p:cNvSpPr>
              <p:nvPr/>
            </p:nvSpPr>
            <p:spPr bwMode="auto">
              <a:xfrm>
                <a:off x="11475720" y="15365121"/>
                <a:ext cx="20848320" cy="4366847"/>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This analysis will utilize a difference in difference in difference model which uses dummy variables and interaction terms to measure the effects of Vietnam’s 2007 WTO entrance on State-Owned Enterprises. This allows analysis to be performed on the effect that inherent differences between two groups using dummy variables and interaction terms between them.  Thus, the equation is as follows:</a:t>
                </a:r>
              </a:p>
              <a:p>
                <a:pPr eaLnBrk="1" hangingPunct="1"/>
                <a:endParaRPr lang="en-US" sz="3200" dirty="0">
                  <a:latin typeface="Calibri" pitchFamily="34" charset="0"/>
                </a:endParaRPr>
              </a:p>
              <a:p>
                <a:pPr algn="ctr" eaLnBrk="1" hangingPunct="1"/>
                <a14:m>
                  <m:oMath xmlns:m="http://schemas.openxmlformats.org/officeDocument/2006/math">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rPr>
                          <m:t>𝐸𝑚𝑝𝑙𝑜𝑦𝑚𝑒𝑛𝑡</m:t>
                        </m:r>
                      </m:e>
                      <m:sub>
                        <m:r>
                          <a:rPr lang="en-US" sz="2300" b="0" i="1" smtClean="0">
                            <a:latin typeface="Cambria Math" panose="02040503050406030204" pitchFamily="18" charset="0"/>
                          </a:rPr>
                          <m:t>𝑖𝑡</m:t>
                        </m:r>
                      </m:sub>
                    </m:sSub>
                    <m:r>
                      <a:rPr lang="en-US" sz="2300" b="0" i="1" smtClean="0">
                        <a:latin typeface="Cambria Math" panose="02040503050406030204" pitchFamily="18" charset="0"/>
                      </a:rPr>
                      <m:t>=</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ea typeface="Cambria Math" panose="02040503050406030204" pitchFamily="18" charset="0"/>
                          </a:rPr>
                          <m:t>𝛽</m:t>
                        </m:r>
                      </m:e>
                      <m:sub>
                        <m:r>
                          <a:rPr lang="en-US" sz="2300" b="0" i="1" smtClean="0">
                            <a:latin typeface="Cambria Math" panose="02040503050406030204" pitchFamily="18" charset="0"/>
                          </a:rPr>
                          <m:t>0</m:t>
                        </m:r>
                      </m:sub>
                    </m:sSub>
                    <m:r>
                      <a:rPr lang="en-US" sz="2300" b="0" i="1" smtClean="0">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b="0" i="1" smtClean="0">
                            <a:latin typeface="Cambria Math" panose="02040503050406030204" pitchFamily="18" charset="0"/>
                            <a:ea typeface="Cambria Math" panose="02040503050406030204" pitchFamily="18" charset="0"/>
                          </a:rPr>
                          <m:t>1</m:t>
                        </m:r>
                      </m:sub>
                    </m:sSub>
                    <m:r>
                      <a:rPr lang="en-US" sz="2300" b="0" i="1" smtClean="0">
                        <a:latin typeface="Cambria Math" panose="02040503050406030204" pitchFamily="18" charset="0"/>
                      </a:rPr>
                      <m:t>∗</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rPr>
                          <m:t>𝑊𝑇𝑂</m:t>
                        </m:r>
                      </m:e>
                      <m:sub>
                        <m:r>
                          <a:rPr lang="en-US" sz="2300" b="0" i="1" smtClean="0">
                            <a:latin typeface="Cambria Math" panose="02040503050406030204" pitchFamily="18" charset="0"/>
                          </a:rPr>
                          <m:t>𝑖</m:t>
                        </m:r>
                      </m:sub>
                    </m:sSub>
                    <m:r>
                      <a:rPr lang="en-US" sz="2300" b="0" i="1" smtClean="0">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b="0" i="1" smtClean="0">
                            <a:latin typeface="Cambria Math" panose="02040503050406030204" pitchFamily="18" charset="0"/>
                            <a:ea typeface="Cambria Math" panose="02040503050406030204" pitchFamily="18" charset="0"/>
                          </a:rPr>
                          <m:t>2</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b="0" i="1" smtClean="0">
                            <a:latin typeface="Cambria Math" panose="02040503050406030204" pitchFamily="18" charset="0"/>
                          </a:rPr>
                          <m:t>𝑆𝑂𝐸</m:t>
                        </m:r>
                      </m:e>
                      <m:sub>
                        <m:r>
                          <a:rPr lang="en-US" sz="2300" b="0" i="1" smtClean="0">
                            <a:latin typeface="Cambria Math" panose="02040503050406030204" pitchFamily="18" charset="0"/>
                          </a:rPr>
                          <m:t>𝑖</m:t>
                        </m:r>
                      </m:sub>
                    </m:sSub>
                    <m:r>
                      <a:rPr lang="en-US" sz="2300" b="0" i="1" smtClean="0">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b="0" i="1" smtClean="0">
                            <a:latin typeface="Cambria Math" panose="02040503050406030204" pitchFamily="18" charset="0"/>
                            <a:ea typeface="Cambria Math" panose="02040503050406030204" pitchFamily="18" charset="0"/>
                          </a:rPr>
                          <m:t>3</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b="0" i="1" smtClean="0">
                            <a:latin typeface="Cambria Math" panose="02040503050406030204" pitchFamily="18" charset="0"/>
                          </a:rPr>
                          <m:t>𝑇𝐴𝑅</m:t>
                        </m:r>
                      </m:e>
                      <m:sub>
                        <m:r>
                          <a:rPr lang="en-US" sz="2300" i="1">
                            <a:latin typeface="Cambria Math" panose="02040503050406030204" pitchFamily="18" charset="0"/>
                          </a:rPr>
                          <m:t>𝑖</m:t>
                        </m:r>
                        <m:r>
                          <a:rPr lang="en-US" sz="2300" b="0" i="1" smtClean="0">
                            <a:latin typeface="Cambria Math" panose="02040503050406030204" pitchFamily="18" charset="0"/>
                          </a:rPr>
                          <m:t>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i="1">
                            <a:latin typeface="Cambria Math" panose="02040503050406030204" pitchFamily="18" charset="0"/>
                            <a:ea typeface="Cambria Math" panose="02040503050406030204" pitchFamily="18" charset="0"/>
                          </a:rPr>
                          <m:t>3</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rPr>
                          <m:t>𝑇𝐴𝑅</m:t>
                        </m:r>
                      </m:e>
                      <m:sub>
                        <m:r>
                          <a:rPr lang="en-US" sz="2300" i="1">
                            <a:latin typeface="Cambria Math" panose="02040503050406030204" pitchFamily="18" charset="0"/>
                          </a:rPr>
                          <m:t>𝑖𝑡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rPr>
                          <m:t>𝑆𝑂𝐸</m:t>
                        </m:r>
                      </m:e>
                      <m:sub>
                        <m:r>
                          <a:rPr lang="en-US" sz="2300" i="1">
                            <a:latin typeface="Cambria Math" panose="02040503050406030204" pitchFamily="18" charset="0"/>
                          </a:rPr>
                          <m:t>𝑖</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i="1">
                            <a:latin typeface="Cambria Math" panose="02040503050406030204" pitchFamily="18" charset="0"/>
                            <a:ea typeface="Cambria Math" panose="02040503050406030204" pitchFamily="18" charset="0"/>
                          </a:rPr>
                          <m:t>3</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rPr>
                          <m:t>𝑇𝐴𝑅</m:t>
                        </m:r>
                      </m:e>
                      <m:sub>
                        <m:r>
                          <a:rPr lang="en-US" sz="2300" i="1">
                            <a:latin typeface="Cambria Math" panose="02040503050406030204" pitchFamily="18" charset="0"/>
                          </a:rPr>
                          <m:t>𝑖𝑡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b="0" i="1" smtClean="0">
                            <a:latin typeface="Cambria Math" panose="02040503050406030204" pitchFamily="18" charset="0"/>
                          </a:rPr>
                          <m:t>𝑊𝑇𝑂</m:t>
                        </m:r>
                      </m:e>
                      <m:sub>
                        <m:r>
                          <a:rPr lang="en-US" sz="2300" b="0" i="1" smtClean="0">
                            <a:latin typeface="Cambria Math" panose="02040503050406030204" pitchFamily="18" charset="0"/>
                          </a:rPr>
                          <m:t>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i="1">
                            <a:latin typeface="Cambria Math" panose="02040503050406030204" pitchFamily="18" charset="0"/>
                            <a:ea typeface="Cambria Math" panose="02040503050406030204" pitchFamily="18" charset="0"/>
                          </a:rPr>
                          <m:t>3</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rPr>
                          <m:t>𝑇𝐴𝑅</m:t>
                        </m:r>
                      </m:e>
                      <m:sub>
                        <m:r>
                          <a:rPr lang="en-US" sz="2300" i="1">
                            <a:latin typeface="Cambria Math" panose="02040503050406030204" pitchFamily="18" charset="0"/>
                          </a:rPr>
                          <m:t>𝑖𝑡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b="0" i="1" smtClean="0">
                            <a:latin typeface="Cambria Math" panose="02040503050406030204" pitchFamily="18" charset="0"/>
                          </a:rPr>
                          <m:t>𝑆𝑂𝐸</m:t>
                        </m:r>
                      </m:e>
                      <m:sub>
                        <m:r>
                          <a:rPr lang="en-US" sz="2300" i="1">
                            <a:latin typeface="Cambria Math" panose="02040503050406030204" pitchFamily="18" charset="0"/>
                          </a:rPr>
                          <m:t>𝑖</m:t>
                        </m:r>
                      </m:sub>
                    </m:sSub>
                    <m:r>
                      <a:rPr lang="en-US" sz="2300" b="0" i="0" smtClean="0">
                        <a:latin typeface="Cambria Math" panose="02040503050406030204" pitchFamily="18" charset="0"/>
                      </a:rPr>
                      <m:t>+</m:t>
                    </m:r>
                  </m:oMath>
                </a14:m>
                <a:r>
                  <a:rPr lang="en-US" sz="2300" dirty="0">
                    <a:latin typeface="Calibri" pitchFamily="34" charset="0"/>
                  </a:rPr>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ea typeface="Cambria Math" panose="02040503050406030204" pitchFamily="18" charset="0"/>
                          </a:rPr>
                          <m:t>𝛽</m:t>
                        </m:r>
                      </m:e>
                      <m:sub>
                        <m:r>
                          <a:rPr lang="en-US" sz="2300" i="1">
                            <a:latin typeface="Cambria Math" panose="02040503050406030204" pitchFamily="18" charset="0"/>
                            <a:ea typeface="Cambria Math" panose="02040503050406030204" pitchFamily="18" charset="0"/>
                          </a:rPr>
                          <m:t>3</m:t>
                        </m:r>
                      </m:sub>
                    </m:sSub>
                    <m:r>
                      <a:rPr lang="en-US" sz="2300" i="1">
                        <a:latin typeface="Cambria Math" panose="02040503050406030204" pitchFamily="18" charset="0"/>
                      </a:rPr>
                      <m:t>∗</m:t>
                    </m:r>
                    <m:sSub>
                      <m:sSubPr>
                        <m:ctrlPr>
                          <a:rPr lang="en-US" sz="2300" i="1">
                            <a:latin typeface="Cambria Math" panose="02040503050406030204" pitchFamily="18" charset="0"/>
                          </a:rPr>
                        </m:ctrlPr>
                      </m:sSubPr>
                      <m:e>
                        <m:r>
                          <a:rPr lang="en-US" sz="2300" i="1">
                            <a:latin typeface="Cambria Math" panose="02040503050406030204" pitchFamily="18" charset="0"/>
                          </a:rPr>
                          <m:t>𝑇𝐴𝑅</m:t>
                        </m:r>
                      </m:e>
                      <m:sub>
                        <m:r>
                          <a:rPr lang="en-US" sz="2300" i="1">
                            <a:latin typeface="Cambria Math" panose="02040503050406030204" pitchFamily="18" charset="0"/>
                          </a:rPr>
                          <m:t>𝑖𝑡</m:t>
                        </m:r>
                      </m:sub>
                    </m:sSub>
                  </m:oMath>
                </a14:m>
                <a:r>
                  <a:rPr lang="en-US" sz="2300" dirty="0">
                    <a:latin typeface="Calibri" pitchFamily="34" charset="0"/>
                  </a:rPr>
                  <a:t>*</a:t>
                </a:r>
                <a:r>
                  <a:rPr lang="en-US" sz="2300" dirty="0"/>
                  <a:t> </a:t>
                </a:r>
                <a14:m>
                  <m:oMath xmlns:m="http://schemas.openxmlformats.org/officeDocument/2006/math">
                    <m:sSub>
                      <m:sSubPr>
                        <m:ctrlPr>
                          <a:rPr lang="en-US" sz="2300" i="1">
                            <a:latin typeface="Cambria Math" panose="02040503050406030204" pitchFamily="18" charset="0"/>
                          </a:rPr>
                        </m:ctrlPr>
                      </m:sSubPr>
                      <m:e>
                        <m:r>
                          <a:rPr lang="en-US" sz="2300" i="1">
                            <a:latin typeface="Cambria Math" panose="02040503050406030204" pitchFamily="18" charset="0"/>
                          </a:rPr>
                          <m:t>𝑆𝑂𝐸</m:t>
                        </m:r>
                      </m:e>
                      <m:sub>
                        <m:r>
                          <a:rPr lang="en-US" sz="2300" i="1">
                            <a:latin typeface="Cambria Math" panose="02040503050406030204" pitchFamily="18" charset="0"/>
                          </a:rPr>
                          <m:t>𝑖</m:t>
                        </m:r>
                      </m:sub>
                    </m:sSub>
                    <m:r>
                      <a:rPr lang="en-US" sz="2300" b="0" i="0" smtClean="0">
                        <a:latin typeface="Cambria Math" panose="02040503050406030204" pitchFamily="18" charset="0"/>
                      </a:rPr>
                      <m:t>∗</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rPr>
                          <m:t>𝑊𝑇𝑂</m:t>
                        </m:r>
                      </m:e>
                      <m:sub>
                        <m:r>
                          <a:rPr lang="en-US" sz="2300" b="0" i="1" smtClean="0">
                            <a:latin typeface="Cambria Math" panose="02040503050406030204" pitchFamily="18" charset="0"/>
                          </a:rPr>
                          <m:t>𝑡</m:t>
                        </m:r>
                      </m:sub>
                    </m:sSub>
                    <m:r>
                      <a:rPr lang="en-US" sz="2300" b="0" i="0" smtClean="0">
                        <a:latin typeface="Cambria Math" panose="02040503050406030204" pitchFamily="18" charset="0"/>
                      </a:rPr>
                      <m:t>+ </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ea typeface="Cambria Math" panose="02040503050406030204" pitchFamily="18" charset="0"/>
                          </a:rPr>
                          <m:t>𝛽</m:t>
                        </m:r>
                      </m:e>
                      <m:sub>
                        <m:r>
                          <a:rPr lang="en-US" sz="2300" b="0" i="1" smtClean="0">
                            <a:latin typeface="Cambria Math" panose="02040503050406030204" pitchFamily="18" charset="0"/>
                          </a:rPr>
                          <m:t>1</m:t>
                        </m:r>
                      </m:sub>
                    </m:sSub>
                    <m:r>
                      <a:rPr lang="en-US" sz="2300" b="0" i="1" smtClean="0">
                        <a:latin typeface="Cambria Math" panose="02040503050406030204" pitchFamily="18" charset="0"/>
                      </a:rPr>
                      <m:t>∗</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rPr>
                          <m:t>𝑋</m:t>
                        </m:r>
                      </m:e>
                      <m:sub>
                        <m:r>
                          <a:rPr lang="en-US" sz="2300" b="0" i="1" smtClean="0">
                            <a:latin typeface="Cambria Math" panose="02040503050406030204" pitchFamily="18" charset="0"/>
                          </a:rPr>
                          <m:t>𝑖𝑡</m:t>
                        </m:r>
                      </m:sub>
                    </m:sSub>
                    <m:r>
                      <a:rPr lang="en-US" sz="2300" b="0" i="1" smtClean="0">
                        <a:latin typeface="Cambria Math" panose="02040503050406030204" pitchFamily="18" charset="0"/>
                      </a:rPr>
                      <m:t>+</m:t>
                    </m:r>
                    <m:sSub>
                      <m:sSubPr>
                        <m:ctrlPr>
                          <a:rPr lang="en-US" sz="2300" b="0" i="1" smtClean="0">
                            <a:latin typeface="Cambria Math" panose="02040503050406030204" pitchFamily="18" charset="0"/>
                          </a:rPr>
                        </m:ctrlPr>
                      </m:sSubPr>
                      <m:e>
                        <m:r>
                          <a:rPr lang="en-US" sz="2300" b="0" i="1" smtClean="0">
                            <a:latin typeface="Cambria Math" panose="02040503050406030204" pitchFamily="18" charset="0"/>
                            <a:ea typeface="Cambria Math" panose="02040503050406030204" pitchFamily="18" charset="0"/>
                          </a:rPr>
                          <m:t>𝜖</m:t>
                        </m:r>
                      </m:e>
                      <m:sub>
                        <m:r>
                          <a:rPr lang="en-US" sz="2300" b="0" i="1" smtClean="0">
                            <a:latin typeface="Cambria Math" panose="02040503050406030204" pitchFamily="18" charset="0"/>
                          </a:rPr>
                          <m:t>𝑖𝑡</m:t>
                        </m:r>
                      </m:sub>
                    </m:sSub>
                  </m:oMath>
                </a14:m>
                <a:endParaRPr lang="en-US" sz="2300" dirty="0">
                  <a:latin typeface="Calibri" pitchFamily="34" charset="0"/>
                </a:endParaRPr>
              </a:p>
              <a:p>
                <a:pPr eaLnBrk="1" hangingPunct="1"/>
                <a:endParaRPr lang="en-US" sz="2300" dirty="0">
                  <a:latin typeface="Calibri" pitchFamily="34" charset="0"/>
                </a:endParaRPr>
              </a:p>
              <a:p>
                <a:pPr eaLnBrk="1" hangingPunct="1"/>
                <a:r>
                  <a:rPr lang="en-US" sz="3200" dirty="0">
                    <a:latin typeface="+mn-lt"/>
                  </a:rPr>
                  <a:t>where WTO is a dummy for the year 2007, TAR is a dummy for firms that experience a large change in tariffs after 2007, SOE is a dummy for state ownership, and X is the variables that capture firm level fixed effects (</a:t>
                </a:r>
                <a:r>
                  <a:rPr lang="en-US" sz="3200" i="1" dirty="0" err="1">
                    <a:latin typeface="+mn-lt"/>
                  </a:rPr>
                  <a:t>i</a:t>
                </a:r>
                <a:r>
                  <a:rPr lang="en-US" sz="3200" dirty="0">
                    <a:latin typeface="+mn-lt"/>
                  </a:rPr>
                  <a:t>) across years (</a:t>
                </a:r>
                <a:r>
                  <a:rPr lang="en-US" sz="3200" i="1" dirty="0">
                    <a:latin typeface="+mn-lt"/>
                  </a:rPr>
                  <a:t>t</a:t>
                </a:r>
                <a:r>
                  <a:rPr lang="en-US" sz="3200" dirty="0">
                    <a:latin typeface="+mn-lt"/>
                  </a:rPr>
                  <a:t>).</a:t>
                </a:r>
              </a:p>
            </p:txBody>
          </p:sp>
        </mc:Choice>
        <mc:Fallback xmlns="">
          <p:sp>
            <p:nvSpPr>
              <p:cNvPr id="15" name="Text Box 194"/>
              <p:cNvSpPr txBox="1">
                <a:spLocks noRot="1" noChangeAspect="1" noMove="1" noResize="1" noEditPoints="1" noAdjustHandles="1" noChangeArrowheads="1" noChangeShapeType="1" noTextEdit="1"/>
              </p:cNvSpPr>
              <p:nvPr/>
            </p:nvSpPr>
            <p:spPr bwMode="auto">
              <a:xfrm>
                <a:off x="11475720" y="15365121"/>
                <a:ext cx="20848320" cy="4366847"/>
              </a:xfrm>
              <a:prstGeom prst="rect">
                <a:avLst/>
              </a:prstGeom>
              <a:blipFill>
                <a:blip r:embed="rId2"/>
                <a:stretch>
                  <a:fillRect l="-487" r="-548" b="-2601"/>
                </a:stretch>
              </a:blipFill>
              <a:ln w="12700">
                <a:solidFill>
                  <a:schemeClr val="accent1">
                    <a:lumMod val="75000"/>
                  </a:schemeClr>
                </a:solidFill>
              </a:ln>
              <a:effectLst/>
            </p:spPr>
            <p:txBody>
              <a:bodyPr/>
              <a:lstStyle/>
              <a:p>
                <a:r>
                  <a:rPr lang="en-US">
                    <a:noFill/>
                  </a:rPr>
                  <a:t> </a:t>
                </a:r>
              </a:p>
            </p:txBody>
          </p:sp>
        </mc:Fallback>
      </mc:AlternateContent>
      <p:sp>
        <p:nvSpPr>
          <p:cNvPr id="33" name="Rectangle 32"/>
          <p:cNvSpPr/>
          <p:nvPr/>
        </p:nvSpPr>
        <p:spPr>
          <a:xfrm>
            <a:off x="1320658" y="12298363"/>
            <a:ext cx="9144000" cy="136587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Advantages and Disadvantages of a Policy Burden</a:t>
            </a:r>
          </a:p>
        </p:txBody>
      </p:sp>
      <p:sp>
        <p:nvSpPr>
          <p:cNvPr id="13" name="Text Box 192"/>
          <p:cNvSpPr txBox="1">
            <a:spLocks noChangeArrowheads="1"/>
          </p:cNvSpPr>
          <p:nvPr/>
        </p:nvSpPr>
        <p:spPr bwMode="auto">
          <a:xfrm>
            <a:off x="11521440" y="5486401"/>
            <a:ext cx="20848320" cy="3070436"/>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mn-lt"/>
              </a:rPr>
              <a:t>When might a state-owned enterprise’s policy burden be a beneficial?</a:t>
            </a:r>
          </a:p>
          <a:p>
            <a:pPr eaLnBrk="1" hangingPunct="1"/>
            <a:r>
              <a:rPr lang="en-US" sz="3200" dirty="0">
                <a:latin typeface="+mn-lt"/>
              </a:rPr>
              <a:t>In the event of trade liberalization, there would be a significant negative effect in employment on companies that now have to deal with increased competition from foreign firms. Because SOEs have a policy burden to employ, a soft budget constraint, and are favored by government policies, they will decrease employment less than a privatized company would. The opposite would apply with gains of trade as SOEs would not get to gain as much from trade as a private company would</a:t>
            </a:r>
          </a:p>
          <a:p>
            <a:pPr eaLnBrk="1" hangingPunct="1"/>
            <a:endParaRPr lang="en-US" sz="3200" dirty="0">
              <a:latin typeface="+mn-lt"/>
            </a:endParaRPr>
          </a:p>
          <a:p>
            <a:pPr eaLnBrk="1" hangingPunct="1"/>
            <a:endParaRPr lang="en-US" sz="3200" dirty="0">
              <a:latin typeface="+mn-lt"/>
            </a:endParaRPr>
          </a:p>
          <a:p>
            <a:pPr eaLnBrk="1" hangingPunct="1"/>
            <a:endParaRPr lang="en-US" sz="3200" dirty="0">
              <a:latin typeface="+mn-lt"/>
            </a:endParaRPr>
          </a:p>
          <a:p>
            <a:pPr eaLnBrk="1" hangingPunct="1"/>
            <a:endParaRPr lang="en-US" sz="3200" dirty="0">
              <a:latin typeface="Calibri" pitchFamily="34" charset="0"/>
            </a:endParaRPr>
          </a:p>
        </p:txBody>
      </p:sp>
      <p:sp>
        <p:nvSpPr>
          <p:cNvPr id="34" name="Rectangle 33"/>
          <p:cNvSpPr/>
          <p:nvPr/>
        </p:nvSpPr>
        <p:spPr>
          <a:xfrm>
            <a:off x="11521440" y="4800600"/>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Research Question and Hypothesis  </a:t>
            </a:r>
          </a:p>
        </p:txBody>
      </p:sp>
      <p:sp>
        <p:nvSpPr>
          <p:cNvPr id="12" name="Text Box 191"/>
          <p:cNvSpPr txBox="1">
            <a:spLocks noChangeArrowheads="1"/>
          </p:cNvSpPr>
          <p:nvPr/>
        </p:nvSpPr>
        <p:spPr bwMode="auto">
          <a:xfrm>
            <a:off x="33467040" y="5486400"/>
            <a:ext cx="9144000" cy="815603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Data used for analysis was gathered from: </a:t>
            </a:r>
          </a:p>
          <a:p>
            <a:pPr eaLnBrk="1" hangingPunct="1"/>
            <a:endParaRPr lang="en-US" sz="3200" dirty="0">
              <a:latin typeface="Calibri" pitchFamily="34" charset="0"/>
            </a:endParaRPr>
          </a:p>
          <a:p>
            <a:pPr eaLnBrk="1" hangingPunct="1"/>
            <a:r>
              <a:rPr lang="en-US" sz="3200" dirty="0">
                <a:latin typeface="Calibri" pitchFamily="34" charset="0"/>
              </a:rPr>
              <a:t>The Vietnam Enterprise Survey from the World Bank Microdata Library for years 2000 – 2014. This contains firm level data for all enterprises larger than 10 employees and a sample of those with less than 10 employees</a:t>
            </a:r>
          </a:p>
          <a:p>
            <a:pPr eaLnBrk="1" hangingPunct="1"/>
            <a:endParaRPr lang="en-US" sz="3200" dirty="0">
              <a:latin typeface="Calibri" pitchFamily="34" charset="0"/>
            </a:endParaRPr>
          </a:p>
          <a:p>
            <a:pPr eaLnBrk="1" hangingPunct="1"/>
            <a:r>
              <a:rPr lang="en-US" sz="3200" dirty="0">
                <a:latin typeface="Calibri" pitchFamily="34" charset="0"/>
              </a:rPr>
              <a:t>Data on Tariffs for Vietnam was given every other year from the World Bank’s World Integrated Trade Solution(WITS) Database </a:t>
            </a:r>
          </a:p>
          <a:p>
            <a:pPr eaLnBrk="1" hangingPunct="1"/>
            <a:endParaRPr lang="en-US" sz="3200" dirty="0">
              <a:latin typeface="Calibri" pitchFamily="34" charset="0"/>
            </a:endParaRPr>
          </a:p>
          <a:p>
            <a:pPr eaLnBrk="1" hangingPunct="1"/>
            <a:r>
              <a:rPr lang="en-US" sz="3200" dirty="0">
                <a:latin typeface="Calibri" pitchFamily="34" charset="0"/>
              </a:rPr>
              <a:t>Total Factor Productivity was calculated using both </a:t>
            </a:r>
            <a:r>
              <a:rPr lang="en-US" sz="3200" dirty="0" err="1">
                <a:latin typeface="Calibri" pitchFamily="34" charset="0"/>
              </a:rPr>
              <a:t>Olley-Pakes</a:t>
            </a:r>
            <a:r>
              <a:rPr lang="en-US" sz="3200" dirty="0">
                <a:latin typeface="Calibri" pitchFamily="34" charset="0"/>
              </a:rPr>
              <a:t> two step estimation and an OLS Fixed Effects estimation and performed using two different methods</a:t>
            </a:r>
          </a:p>
        </p:txBody>
      </p:sp>
      <p:sp>
        <p:nvSpPr>
          <p:cNvPr id="35" name="Rectangle 34"/>
          <p:cNvSpPr/>
          <p:nvPr/>
        </p:nvSpPr>
        <p:spPr>
          <a:xfrm>
            <a:off x="33467040" y="48006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Data Sources and Analysis</a:t>
            </a:r>
          </a:p>
        </p:txBody>
      </p:sp>
      <p:sp>
        <p:nvSpPr>
          <p:cNvPr id="36" name="Rectangle 35"/>
          <p:cNvSpPr/>
          <p:nvPr/>
        </p:nvSpPr>
        <p:spPr>
          <a:xfrm>
            <a:off x="33467040" y="14195948"/>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Results</a:t>
            </a:r>
          </a:p>
        </p:txBody>
      </p:sp>
      <p:sp>
        <p:nvSpPr>
          <p:cNvPr id="11" name="Text Box 190"/>
          <p:cNvSpPr txBox="1">
            <a:spLocks noChangeArrowheads="1"/>
          </p:cNvSpPr>
          <p:nvPr/>
        </p:nvSpPr>
        <p:spPr bwMode="auto">
          <a:xfrm>
            <a:off x="1280160" y="13736832"/>
            <a:ext cx="9144000" cy="1406534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mn-lt"/>
              </a:rPr>
              <a:t>To accomplish their policy burdens, SOEs are given certain benefits:</a:t>
            </a:r>
          </a:p>
          <a:p>
            <a:pPr marL="457200" indent="-457200" eaLnBrk="1" hangingPunct="1">
              <a:buFont typeface="Arial" panose="020B0604020202020204" pitchFamily="34" charset="0"/>
              <a:buChar char="•"/>
            </a:pPr>
            <a:r>
              <a:rPr lang="en-US" sz="3200" dirty="0">
                <a:latin typeface="+mn-lt"/>
              </a:rPr>
              <a:t>SOE’s typically have better access to industrial subsidies and tax holidays</a:t>
            </a:r>
          </a:p>
          <a:p>
            <a:pPr marL="457200" indent="-457200" eaLnBrk="1" hangingPunct="1">
              <a:buFont typeface="Arial" panose="020B0604020202020204" pitchFamily="34" charset="0"/>
              <a:buChar char="•"/>
            </a:pPr>
            <a:r>
              <a:rPr lang="en-US" sz="3200" dirty="0">
                <a:latin typeface="+mn-lt"/>
              </a:rPr>
              <a:t>SOE’s have better credit that allows them preferential access to loans and lower interest rates than private enterprises (PE’s)</a:t>
            </a:r>
          </a:p>
          <a:p>
            <a:pPr marL="457200" indent="-457200" eaLnBrk="1" hangingPunct="1">
              <a:buFont typeface="Arial" panose="020B0604020202020204" pitchFamily="34" charset="0"/>
              <a:buChar char="•"/>
            </a:pPr>
            <a:r>
              <a:rPr lang="en-US" sz="3200" dirty="0">
                <a:latin typeface="+mn-lt"/>
              </a:rPr>
              <a:t>SOE’s use a soft budget constraint which can allow the organization to sustain losses because the government will fit the bill</a:t>
            </a:r>
          </a:p>
          <a:p>
            <a:pPr eaLnBrk="1" hangingPunct="1"/>
            <a:endParaRPr lang="en-US" sz="3200" dirty="0">
              <a:latin typeface="+mn-lt"/>
            </a:endParaRPr>
          </a:p>
          <a:p>
            <a:pPr eaLnBrk="1" hangingPunct="1"/>
            <a:r>
              <a:rPr lang="en-US" sz="3200" dirty="0">
                <a:latin typeface="+mn-lt"/>
              </a:rPr>
              <a:t>However, many of these benefits have negative consequences on the firm:</a:t>
            </a:r>
          </a:p>
          <a:p>
            <a:pPr marL="457200" indent="-457200" eaLnBrk="1" hangingPunct="1">
              <a:buFont typeface="Arial" panose="020B0604020202020204" pitchFamily="34" charset="0"/>
              <a:buChar char="•"/>
            </a:pPr>
            <a:r>
              <a:rPr lang="en-US" sz="3200" dirty="0">
                <a:latin typeface="+mn-lt"/>
              </a:rPr>
              <a:t>By attempting to achieve a goal other than profit maximization, it becomes difficult to evaluate managers and determine causes of inefficacy</a:t>
            </a:r>
          </a:p>
          <a:p>
            <a:pPr marL="457200" indent="-457200" eaLnBrk="1" hangingPunct="1">
              <a:buFont typeface="Arial" panose="020B0604020202020204" pitchFamily="34" charset="0"/>
              <a:buChar char="•"/>
            </a:pPr>
            <a:r>
              <a:rPr lang="en-US" sz="3200" dirty="0">
                <a:latin typeface="+mn-lt"/>
              </a:rPr>
              <a:t>SOEs typically perform worse than private enterprises in terms of typical financial performance measures, such as return on investment</a:t>
            </a:r>
          </a:p>
          <a:p>
            <a:pPr marL="457200" indent="-457200" eaLnBrk="1" hangingPunct="1">
              <a:buFont typeface="Arial" panose="020B0604020202020204" pitchFamily="34" charset="0"/>
              <a:buChar char="•"/>
            </a:pPr>
            <a:r>
              <a:rPr lang="en-US" sz="3200" dirty="0">
                <a:latin typeface="+mn-lt"/>
              </a:rPr>
              <a:t>The soft budget constraint means that poor performance is paid for by taxpayers or the federal or state governments </a:t>
            </a:r>
          </a:p>
          <a:p>
            <a:pPr marL="457200" indent="-457200" eaLnBrk="1" hangingPunct="1">
              <a:buFont typeface="Arial" panose="020B0604020202020204" pitchFamily="34" charset="0"/>
              <a:buChar char="•"/>
            </a:pPr>
            <a:r>
              <a:rPr lang="en-US" sz="3200" dirty="0">
                <a:latin typeface="+mn-lt"/>
              </a:rPr>
              <a:t>Allocating Industrial subsides to firms that do not return as much on investment is a misallocation of resources</a:t>
            </a:r>
          </a:p>
          <a:p>
            <a:pPr marL="457200" indent="-457200" eaLnBrk="1" hangingPunct="1">
              <a:buFont typeface="Arial" panose="020B0604020202020204" pitchFamily="34" charset="0"/>
              <a:buChar char="•"/>
            </a:pPr>
            <a:r>
              <a:rPr lang="en-US" sz="3200" dirty="0">
                <a:latin typeface="+mn-lt"/>
              </a:rPr>
              <a:t>Prone to corruption and other forms of mismanagement</a:t>
            </a:r>
          </a:p>
        </p:txBody>
      </p:sp>
      <p:sp>
        <p:nvSpPr>
          <p:cNvPr id="45" name="Rectangle 44"/>
          <p:cNvSpPr/>
          <p:nvPr/>
        </p:nvSpPr>
        <p:spPr>
          <a:xfrm>
            <a:off x="11475720" y="14595492"/>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Model and Equation</a:t>
            </a:r>
          </a:p>
        </p:txBody>
      </p:sp>
      <p:sp>
        <p:nvSpPr>
          <p:cNvPr id="51" name="Text Box 180"/>
          <p:cNvSpPr txBox="1">
            <a:spLocks noChangeArrowheads="1"/>
          </p:cNvSpPr>
          <p:nvPr/>
        </p:nvSpPr>
        <p:spPr bwMode="auto">
          <a:xfrm>
            <a:off x="11469189" y="13576121"/>
            <a:ext cx="6717969"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Average Revenue for a Firm by Ownership</a:t>
            </a:r>
          </a:p>
        </p:txBody>
      </p:sp>
      <p:sp>
        <p:nvSpPr>
          <p:cNvPr id="52" name="Text Box 181"/>
          <p:cNvSpPr txBox="1">
            <a:spLocks noChangeArrowheads="1"/>
          </p:cNvSpPr>
          <p:nvPr/>
        </p:nvSpPr>
        <p:spPr bwMode="auto">
          <a:xfrm>
            <a:off x="19191689" y="13780182"/>
            <a:ext cx="6728421"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Average Employees per Firm by Ownership</a:t>
            </a:r>
          </a:p>
        </p:txBody>
      </p:sp>
      <p:sp>
        <p:nvSpPr>
          <p:cNvPr id="53" name="Text Box 180"/>
          <p:cNvSpPr txBox="1">
            <a:spLocks noChangeArrowheads="1"/>
          </p:cNvSpPr>
          <p:nvPr/>
        </p:nvSpPr>
        <p:spPr bwMode="auto">
          <a:xfrm>
            <a:off x="14573992" y="19877973"/>
            <a:ext cx="3898223"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Descriptive Statistics</a:t>
            </a:r>
          </a:p>
        </p:txBody>
      </p:sp>
      <p:sp>
        <p:nvSpPr>
          <p:cNvPr id="30" name="Rectangle 265"/>
          <p:cNvSpPr>
            <a:spLocks noChangeAspect="1" noChangeArrowheads="1"/>
          </p:cNvSpPr>
          <p:nvPr/>
        </p:nvSpPr>
        <p:spPr bwMode="auto">
          <a:xfrm>
            <a:off x="4540558" y="830159"/>
            <a:ext cx="2923773" cy="2194560"/>
          </a:xfrm>
          <a:prstGeom prst="rect">
            <a:avLst/>
          </a:prstGeom>
          <a:blipFill dpi="0" rotWithShape="1">
            <a:blip r:embed="rId3">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8" name="TextBox 37"/>
          <p:cNvSpPr txBox="1"/>
          <p:nvPr/>
        </p:nvSpPr>
        <p:spPr>
          <a:xfrm>
            <a:off x="33284160" y="30038039"/>
            <a:ext cx="9144000" cy="2223674"/>
          </a:xfrm>
          <a:prstGeom prst="rect">
            <a:avLst/>
          </a:prstGeom>
          <a:noFill/>
        </p:spPr>
        <p:txBody>
          <a:bodyPr wrap="square" lIns="91440" tIns="91440" rIns="91440" bIns="91440" rtlCol="0">
            <a:normAutofit lnSpcReduction="10000"/>
          </a:bodyPr>
          <a:lstStyle/>
          <a:p>
            <a:pPr algn="ctr"/>
            <a:r>
              <a:rPr lang="en-US" sz="2800" dirty="0"/>
              <a:t>I’d like to thank my thesis advisor, Professor Dang, for the immeasurable amount of help that she provided to me throughout this whole process. I would also like to thank the many people who gave me input on my writing and ideas throughout the process</a:t>
            </a:r>
          </a:p>
        </p:txBody>
      </p:sp>
      <p:sp>
        <p:nvSpPr>
          <p:cNvPr id="39" name="TextBox 38"/>
          <p:cNvSpPr txBox="1"/>
          <p:nvPr/>
        </p:nvSpPr>
        <p:spPr>
          <a:xfrm>
            <a:off x="33284160" y="29146502"/>
            <a:ext cx="9144000" cy="746346"/>
          </a:xfrm>
          <a:prstGeom prst="rect">
            <a:avLst/>
          </a:prstGeom>
          <a:noFill/>
        </p:spPr>
        <p:txBody>
          <a:bodyPr wrap="none" lIns="68568" tIns="34284" rIns="68568" bIns="34284" rtlCol="0">
            <a:noAutofit/>
          </a:bodyPr>
          <a:lstStyle/>
          <a:p>
            <a:pPr algn="ctr"/>
            <a:r>
              <a:rPr lang="en-US" sz="4400" b="1" dirty="0"/>
              <a:t>Acknowledgements</a:t>
            </a:r>
          </a:p>
        </p:txBody>
      </p:sp>
      <p:sp>
        <p:nvSpPr>
          <p:cNvPr id="40" name="Text Box 193"/>
          <p:cNvSpPr txBox="1">
            <a:spLocks noChangeArrowheads="1"/>
          </p:cNvSpPr>
          <p:nvPr/>
        </p:nvSpPr>
        <p:spPr bwMode="auto">
          <a:xfrm>
            <a:off x="22437956" y="20918729"/>
            <a:ext cx="9830565" cy="667870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Arial" panose="020B0604020202020204" pitchFamily="34" charset="0"/>
              <a:buChar char="•"/>
            </a:pPr>
            <a:r>
              <a:rPr lang="en-US" sz="3200" dirty="0">
                <a:latin typeface="Calibri" pitchFamily="34" charset="0"/>
              </a:rPr>
              <a:t>State ownership in Vietnam has a positive and significant effect on a firm’s employment</a:t>
            </a:r>
          </a:p>
          <a:p>
            <a:pPr marL="457200" indent="-457200" eaLnBrk="1" hangingPunct="1">
              <a:buFont typeface="Arial" panose="020B0604020202020204" pitchFamily="34" charset="0"/>
              <a:buChar char="•"/>
            </a:pPr>
            <a:r>
              <a:rPr lang="en-US" sz="3200" dirty="0">
                <a:latin typeface="Calibri" pitchFamily="34" charset="0"/>
              </a:rPr>
              <a:t>After entrance in the WTO, many SOEs saw a decline in employment, especially in tariff affected industries</a:t>
            </a:r>
          </a:p>
          <a:p>
            <a:pPr marL="1200150" lvl="1" indent="-457200" eaLnBrk="1" hangingPunct="1">
              <a:buFont typeface="Arial" panose="020B0604020202020204" pitchFamily="34" charset="0"/>
              <a:buChar char="•"/>
            </a:pPr>
            <a:r>
              <a:rPr lang="en-US" sz="3200" dirty="0">
                <a:latin typeface="Calibri" pitchFamily="34" charset="0"/>
              </a:rPr>
              <a:t>This might be a result of SOE reforms set in place by the government that consolidated many SOEs into SOE groups. This caused many SOE’s to close doors</a:t>
            </a:r>
          </a:p>
          <a:p>
            <a:pPr marL="457200" indent="-457200" eaLnBrk="1" hangingPunct="1">
              <a:buFont typeface="Arial" panose="020B0604020202020204" pitchFamily="34" charset="0"/>
              <a:buChar char="•"/>
            </a:pPr>
            <a:r>
              <a:rPr lang="en-US" sz="3200" dirty="0">
                <a:latin typeface="Calibri" pitchFamily="34" charset="0"/>
              </a:rPr>
              <a:t>PE’s increased employment after entrance to the WTO, especially those in industries that decreased tariffs significantly.</a:t>
            </a:r>
          </a:p>
          <a:p>
            <a:pPr marL="457200" indent="-457200" eaLnBrk="1" hangingPunct="1">
              <a:buFont typeface="Arial" panose="020B0604020202020204" pitchFamily="34" charset="0"/>
              <a:buChar char="•"/>
            </a:pPr>
            <a:r>
              <a:rPr lang="en-US" sz="3200" dirty="0">
                <a:latin typeface="Calibri" pitchFamily="34" charset="0"/>
              </a:rPr>
              <a:t>Industries with affected-tariffs did not have higher employment until after 2007.</a:t>
            </a:r>
          </a:p>
        </p:txBody>
      </p:sp>
      <p:sp>
        <p:nvSpPr>
          <p:cNvPr id="41" name="Rectangle 40"/>
          <p:cNvSpPr/>
          <p:nvPr/>
        </p:nvSpPr>
        <p:spPr>
          <a:xfrm>
            <a:off x="22437957" y="20199351"/>
            <a:ext cx="9830566"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Discussion</a:t>
            </a:r>
          </a:p>
        </p:txBody>
      </p:sp>
      <p:graphicFrame>
        <p:nvGraphicFramePr>
          <p:cNvPr id="42" name="Chart 41">
            <a:extLst>
              <a:ext uri="{FF2B5EF4-FFF2-40B4-BE49-F238E27FC236}">
                <a16:creationId xmlns:a16="http://schemas.microsoft.com/office/drawing/2014/main" id="{782E62D2-300C-ED4E-AD8E-501355CB5759}"/>
              </a:ext>
            </a:extLst>
          </p:cNvPr>
          <p:cNvGraphicFramePr>
            <a:graphicFrameLocks/>
          </p:cNvGraphicFramePr>
          <p:nvPr>
            <p:extLst>
              <p:ext uri="{D42A27DB-BD31-4B8C-83A1-F6EECF244321}">
                <p14:modId xmlns:p14="http://schemas.microsoft.com/office/powerpoint/2010/main" val="2836390682"/>
              </p:ext>
            </p:extLst>
          </p:nvPr>
        </p:nvGraphicFramePr>
        <p:xfrm>
          <a:off x="11389738" y="8823358"/>
          <a:ext cx="6669662" cy="4486242"/>
        </p:xfrm>
        <a:graphic>
          <a:graphicData uri="http://schemas.openxmlformats.org/drawingml/2006/chart">
            <c:chart xmlns:c="http://schemas.openxmlformats.org/drawingml/2006/chart" xmlns:r="http://schemas.openxmlformats.org/officeDocument/2006/relationships" r:id="rId4"/>
          </a:graphicData>
        </a:graphic>
      </p:graphicFrame>
      <p:pic>
        <p:nvPicPr>
          <p:cNvPr id="8" name="Picture 7" descr="Table&#10;&#10;Description automatically generated">
            <a:extLst>
              <a:ext uri="{FF2B5EF4-FFF2-40B4-BE49-F238E27FC236}">
                <a16:creationId xmlns:a16="http://schemas.microsoft.com/office/drawing/2014/main" id="{E2A9C7F5-2874-254C-BEFB-4A6BE62091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62484" y="20485449"/>
            <a:ext cx="9921240" cy="7154091"/>
          </a:xfrm>
          <a:prstGeom prst="rect">
            <a:avLst/>
          </a:prstGeom>
        </p:spPr>
      </p:pic>
      <p:graphicFrame>
        <p:nvGraphicFramePr>
          <p:cNvPr id="47" name="Chart 46">
            <a:extLst>
              <a:ext uri="{FF2B5EF4-FFF2-40B4-BE49-F238E27FC236}">
                <a16:creationId xmlns:a16="http://schemas.microsoft.com/office/drawing/2014/main" id="{278B4AD8-CB31-B144-805A-9F0CBFE5F398}"/>
              </a:ext>
            </a:extLst>
          </p:cNvPr>
          <p:cNvGraphicFramePr>
            <a:graphicFrameLocks/>
          </p:cNvGraphicFramePr>
          <p:nvPr>
            <p:extLst>
              <p:ext uri="{D42A27DB-BD31-4B8C-83A1-F6EECF244321}">
                <p14:modId xmlns:p14="http://schemas.microsoft.com/office/powerpoint/2010/main" val="3951679605"/>
              </p:ext>
            </p:extLst>
          </p:nvPr>
        </p:nvGraphicFramePr>
        <p:xfrm>
          <a:off x="18611260" y="8846030"/>
          <a:ext cx="7308850" cy="494762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8" name="Chart 47">
            <a:extLst>
              <a:ext uri="{FF2B5EF4-FFF2-40B4-BE49-F238E27FC236}">
                <a16:creationId xmlns:a16="http://schemas.microsoft.com/office/drawing/2014/main" id="{519181F8-C6BE-A344-9DD4-283960F7E96F}"/>
              </a:ext>
            </a:extLst>
          </p:cNvPr>
          <p:cNvGraphicFramePr>
            <a:graphicFrameLocks/>
          </p:cNvGraphicFramePr>
          <p:nvPr>
            <p:extLst>
              <p:ext uri="{D42A27DB-BD31-4B8C-83A1-F6EECF244321}">
                <p14:modId xmlns:p14="http://schemas.microsoft.com/office/powerpoint/2010/main" val="2210273978"/>
              </p:ext>
            </p:extLst>
          </p:nvPr>
        </p:nvGraphicFramePr>
        <p:xfrm>
          <a:off x="26439223" y="8853633"/>
          <a:ext cx="5867400" cy="4286123"/>
        </p:xfrm>
        <a:graphic>
          <a:graphicData uri="http://schemas.openxmlformats.org/drawingml/2006/chart">
            <c:chart xmlns:c="http://schemas.openxmlformats.org/drawingml/2006/chart" xmlns:r="http://schemas.openxmlformats.org/officeDocument/2006/relationships" r:id="rId7"/>
          </a:graphicData>
        </a:graphic>
      </p:graphicFrame>
      <p:sp>
        <p:nvSpPr>
          <p:cNvPr id="54" name="Text Box 181">
            <a:extLst>
              <a:ext uri="{FF2B5EF4-FFF2-40B4-BE49-F238E27FC236}">
                <a16:creationId xmlns:a16="http://schemas.microsoft.com/office/drawing/2014/main" id="{F6105C63-675A-134D-A778-113CA4FDB0D4}"/>
              </a:ext>
            </a:extLst>
          </p:cNvPr>
          <p:cNvSpPr txBox="1">
            <a:spLocks noChangeArrowheads="1"/>
          </p:cNvSpPr>
          <p:nvPr/>
        </p:nvSpPr>
        <p:spPr bwMode="auto">
          <a:xfrm>
            <a:off x="26246438" y="13622726"/>
            <a:ext cx="6077602"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3: </a:t>
            </a:r>
            <a:r>
              <a:rPr lang="en-US" sz="2400" dirty="0">
                <a:latin typeface="Calibri" pitchFamily="34" charset="0"/>
              </a:rPr>
              <a:t>Average Tariff for all industries by year</a:t>
            </a:r>
          </a:p>
        </p:txBody>
      </p:sp>
      <p:sp>
        <p:nvSpPr>
          <p:cNvPr id="22" name="Rectangle 21">
            <a:extLst>
              <a:ext uri="{FF2B5EF4-FFF2-40B4-BE49-F238E27FC236}">
                <a16:creationId xmlns:a16="http://schemas.microsoft.com/office/drawing/2014/main" id="{1EAB7940-2F19-FB42-834C-71F571FAC5F6}"/>
              </a:ext>
            </a:extLst>
          </p:cNvPr>
          <p:cNvSpPr/>
          <p:nvPr/>
        </p:nvSpPr>
        <p:spPr>
          <a:xfrm>
            <a:off x="36576000" y="192522"/>
            <a:ext cx="3397367" cy="35029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A picture containing text&#10;&#10;Description automatically generated">
            <a:extLst>
              <a:ext uri="{FF2B5EF4-FFF2-40B4-BE49-F238E27FC236}">
                <a16:creationId xmlns:a16="http://schemas.microsoft.com/office/drawing/2014/main" id="{5DF2B466-25AA-6149-B12D-FD7796B916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884735" y="233212"/>
            <a:ext cx="2779895" cy="3421587"/>
          </a:xfrm>
          <a:prstGeom prst="rect">
            <a:avLst/>
          </a:prstGeom>
        </p:spPr>
      </p:pic>
      <p:sp>
        <p:nvSpPr>
          <p:cNvPr id="61" name="Rectangle 60">
            <a:extLst>
              <a:ext uri="{FF2B5EF4-FFF2-40B4-BE49-F238E27FC236}">
                <a16:creationId xmlns:a16="http://schemas.microsoft.com/office/drawing/2014/main" id="{01E3F1D8-0863-AA4D-8367-E54557C556E2}"/>
              </a:ext>
            </a:extLst>
          </p:cNvPr>
          <p:cNvSpPr/>
          <p:nvPr/>
        </p:nvSpPr>
        <p:spPr>
          <a:xfrm>
            <a:off x="4193974" y="321851"/>
            <a:ext cx="3397367" cy="35029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descr="A picture containing text&#10;&#10;Description automatically generated">
            <a:extLst>
              <a:ext uri="{FF2B5EF4-FFF2-40B4-BE49-F238E27FC236}">
                <a16:creationId xmlns:a16="http://schemas.microsoft.com/office/drawing/2014/main" id="{FC9300DF-3C15-AE4E-8FFB-93C54D98693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02709" y="362541"/>
            <a:ext cx="2779895" cy="3421587"/>
          </a:xfrm>
          <a:prstGeom prst="rect">
            <a:avLst/>
          </a:prstGeom>
        </p:spPr>
      </p:pic>
      <p:pic>
        <p:nvPicPr>
          <p:cNvPr id="43" name="Picture 42" descr="Table&#10;&#10;Description automatically generated">
            <a:extLst>
              <a:ext uri="{FF2B5EF4-FFF2-40B4-BE49-F238E27FC236}">
                <a16:creationId xmlns:a16="http://schemas.microsoft.com/office/drawing/2014/main" id="{464CF9B3-440E-1149-B867-60728FE08988}"/>
              </a:ext>
            </a:extLst>
          </p:cNvPr>
          <p:cNvPicPr/>
          <p:nvPr/>
        </p:nvPicPr>
        <p:blipFill>
          <a:blip r:embed="rId9">
            <a:extLst>
              <a:ext uri="{28A0092B-C50C-407E-A947-70E740481C1C}">
                <a14:useLocalDpi xmlns:a14="http://schemas.microsoft.com/office/drawing/2010/main" val="0"/>
              </a:ext>
            </a:extLst>
          </a:blip>
          <a:stretch>
            <a:fillRect/>
          </a:stretch>
        </p:blipFill>
        <p:spPr>
          <a:xfrm>
            <a:off x="33467040" y="15291314"/>
            <a:ext cx="9144000" cy="10388086"/>
          </a:xfrm>
          <a:prstGeom prst="rect">
            <a:avLst/>
          </a:prstGeom>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44546A"/>
      </a:dk2>
      <a:lt2>
        <a:srgbClr val="E7E6E6"/>
      </a:lt2>
      <a:accent1>
        <a:srgbClr val="89243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10382</TotalTime>
  <Words>1913</Words>
  <Application>Microsoft Macintosh PowerPoint</Application>
  <PresentationFormat>Custom</PresentationFormat>
  <Paragraphs>102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 Tri-Fold</dc:title>
  <dc:creator>Jay Larson</dc:creator>
  <dc:description>Quality poster printing
www.genigraphics.com
1-800-790-4001</dc:description>
  <cp:lastModifiedBy>Jack Pierre</cp:lastModifiedBy>
  <cp:revision>138</cp:revision>
  <cp:lastPrinted>2013-02-12T02:21:55Z</cp:lastPrinted>
  <dcterms:created xsi:type="dcterms:W3CDTF">2013-02-10T21:14:48Z</dcterms:created>
  <dcterms:modified xsi:type="dcterms:W3CDTF">2021-05-20T14:53:25Z</dcterms:modified>
</cp:coreProperties>
</file>