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2918400"/>
  <p:notesSz cx="6881813"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gPoJdlXh/vU7r8cB8GMg3YPTts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81073E-B903-423D-BA1B-E2043F6E288A}">
  <a:tblStyle styleId="{8981073E-B903-423D-BA1B-E2043F6E288A}" styleName="Table_0">
    <a:wholeTbl>
      <a:tcTxStyle b="off" i="off">
        <a:font>
          <a:latin typeface="Times New Roman"/>
          <a:ea typeface="Times New Roman"/>
          <a:cs typeface="Times New Roman"/>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4">
              <a:alpha val="20000"/>
            </a:schemeClr>
          </a:solidFill>
        </a:fill>
      </a:tcStyle>
    </a:band1H>
    <a:band2H>
      <a:tcTxStyle/>
      <a:tcStyle>
        <a:tcBdr/>
      </a:tcStyle>
    </a:band2H>
    <a:band1V>
      <a:tcTxStyle/>
      <a:tcStyle>
        <a:tcBdr/>
        <a:fill>
          <a:solidFill>
            <a:schemeClr val="accent4">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4"/>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4"/>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 d="100"/>
          <a:sy n="12" d="100"/>
        </p:scale>
        <p:origin x="2019" y="903"/>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6434"/>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98102" y="0"/>
            <a:ext cx="2982119" cy="466434"/>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6433"/>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a:spLocks noGrp="1"/>
          </p:cNvSpPr>
          <p:nvPr>
            <p:ph type="dt" idx="10"/>
          </p:nvPr>
        </p:nvSpPr>
        <p:spPr>
          <a:xfrm>
            <a:off x="3290888" y="29992638"/>
            <a:ext cx="9144000" cy="219551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14997113" y="29992638"/>
            <a:ext cx="13896976" cy="219551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31456313" y="29992638"/>
            <a:ext cx="9144000" cy="219551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3290888" y="2927350"/>
            <a:ext cx="37309424" cy="54864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12070557" y="731044"/>
            <a:ext cx="19750086" cy="37309424"/>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3290888" y="29992638"/>
            <a:ext cx="9144000" cy="219551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4997113" y="29992638"/>
            <a:ext cx="13896976" cy="219551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31456313" y="29992638"/>
            <a:ext cx="9144000" cy="219551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6700">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6700">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6700">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6700">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6700">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6700">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6700">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67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22770306" y="11430794"/>
            <a:ext cx="26333450" cy="9326563"/>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4039393" y="2178843"/>
            <a:ext cx="26333450" cy="27830463"/>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3290888" y="29992638"/>
            <a:ext cx="9144000" cy="219551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4997113" y="29992638"/>
            <a:ext cx="13896976" cy="219551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31456313" y="29992638"/>
            <a:ext cx="9144000" cy="219551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6700">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6700">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6700">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6700">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6700">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6700">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6700">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67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5486400" y="5387975"/>
            <a:ext cx="32918401" cy="11460163"/>
          </a:xfrm>
          <a:prstGeom prst="rect">
            <a:avLst/>
          </a:prstGeom>
          <a:noFill/>
          <a:ln>
            <a:noFill/>
          </a:ln>
        </p:spPr>
        <p:txBody>
          <a:bodyPr spcFirstLastPara="1" wrap="square" lIns="438900" tIns="219450" rIns="438900" bIns="21945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5486400" y="17289463"/>
            <a:ext cx="32918401" cy="7948612"/>
          </a:xfrm>
          <a:prstGeom prst="rect">
            <a:avLst/>
          </a:prstGeom>
          <a:noFill/>
          <a:ln>
            <a:noFill/>
          </a:ln>
        </p:spPr>
        <p:txBody>
          <a:bodyPr spcFirstLastPara="1" wrap="square" lIns="438900" tIns="219450" rIns="438900" bIns="219450" anchor="t" anchorCtr="0">
            <a:noAutofit/>
          </a:bodyPr>
          <a:lstStyle>
            <a:lvl1pPr lvl="0" algn="ctr">
              <a:spcBef>
                <a:spcPts val="480"/>
              </a:spcBef>
              <a:spcAft>
                <a:spcPts val="0"/>
              </a:spcAft>
              <a:buClr>
                <a:schemeClr val="dk1"/>
              </a:buClr>
              <a:buSzPts val="2400"/>
              <a:buFont typeface="Times New Roman"/>
              <a:buNone/>
              <a:defRPr sz="2400"/>
            </a:lvl1pPr>
            <a:lvl2pPr lvl="1" algn="ctr">
              <a:spcBef>
                <a:spcPts val="400"/>
              </a:spcBef>
              <a:spcAft>
                <a:spcPts val="0"/>
              </a:spcAft>
              <a:buClr>
                <a:schemeClr val="dk1"/>
              </a:buClr>
              <a:buSzPts val="2000"/>
              <a:buFont typeface="Times New Roman"/>
              <a:buNone/>
              <a:defRPr sz="2000"/>
            </a:lvl2pPr>
            <a:lvl3pPr lvl="2" algn="ctr">
              <a:spcBef>
                <a:spcPts val="360"/>
              </a:spcBef>
              <a:spcAft>
                <a:spcPts val="0"/>
              </a:spcAft>
              <a:buClr>
                <a:schemeClr val="dk1"/>
              </a:buClr>
              <a:buSzPts val="1800"/>
              <a:buFont typeface="Times New Roman"/>
              <a:buNone/>
              <a:defRPr sz="1800"/>
            </a:lvl3pPr>
            <a:lvl4pPr lvl="3" algn="ctr">
              <a:spcBef>
                <a:spcPts val="320"/>
              </a:spcBef>
              <a:spcAft>
                <a:spcPts val="0"/>
              </a:spcAft>
              <a:buClr>
                <a:schemeClr val="dk1"/>
              </a:buClr>
              <a:buSzPts val="1600"/>
              <a:buFont typeface="Times New Roman"/>
              <a:buNone/>
              <a:defRPr sz="1600"/>
            </a:lvl4pPr>
            <a:lvl5pPr lvl="4" algn="ctr">
              <a:spcBef>
                <a:spcPts val="320"/>
              </a:spcBef>
              <a:spcAft>
                <a:spcPts val="0"/>
              </a:spcAft>
              <a:buClr>
                <a:schemeClr val="dk1"/>
              </a:buClr>
              <a:buSzPts val="1600"/>
              <a:buFont typeface="Times New Roman"/>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4"/>
          <p:cNvSpPr txBox="1">
            <a:spLocks noGrp="1"/>
          </p:cNvSpPr>
          <p:nvPr>
            <p:ph type="dt" idx="10"/>
          </p:nvPr>
        </p:nvSpPr>
        <p:spPr>
          <a:xfrm>
            <a:off x="3290888" y="29992638"/>
            <a:ext cx="9144000" cy="219551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14997113" y="29992638"/>
            <a:ext cx="13896976" cy="219551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31456313" y="29992638"/>
            <a:ext cx="9144000" cy="219551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6700">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6700">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6700">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6700">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6700">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6700">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6700">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67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290888" y="2927350"/>
            <a:ext cx="37309424" cy="54864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3290888" y="9510713"/>
            <a:ext cx="37309424" cy="19750086"/>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dt" idx="10"/>
          </p:nvPr>
        </p:nvSpPr>
        <p:spPr>
          <a:xfrm>
            <a:off x="3290888" y="29992638"/>
            <a:ext cx="9144000" cy="219551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14997113" y="29992638"/>
            <a:ext cx="13896976" cy="219551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31456313" y="29992638"/>
            <a:ext cx="9144000" cy="219551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6700">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6700">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6700">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6700">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6700">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6700">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6700">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67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2994025" y="8207375"/>
            <a:ext cx="37857113" cy="13692188"/>
          </a:xfrm>
          <a:prstGeom prst="rect">
            <a:avLst/>
          </a:prstGeom>
          <a:noFill/>
          <a:ln>
            <a:noFill/>
          </a:ln>
        </p:spPr>
        <p:txBody>
          <a:bodyPr spcFirstLastPara="1" wrap="square" lIns="438900" tIns="219450" rIns="438900" bIns="21945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2994025" y="22029738"/>
            <a:ext cx="37857113" cy="7200900"/>
          </a:xfrm>
          <a:prstGeom prst="rect">
            <a:avLst/>
          </a:prstGeom>
          <a:noFill/>
          <a:ln>
            <a:noFill/>
          </a:ln>
        </p:spPr>
        <p:txBody>
          <a:bodyPr spcFirstLastPara="1" wrap="square" lIns="438900" tIns="219450" rIns="438900" bIns="219450" anchor="t" anchorCtr="0">
            <a:noAutofit/>
          </a:bodyPr>
          <a:lstStyle>
            <a:lvl1pPr marL="457200" lvl="0" indent="-228600" algn="l">
              <a:spcBef>
                <a:spcPts val="480"/>
              </a:spcBef>
              <a:spcAft>
                <a:spcPts val="0"/>
              </a:spcAft>
              <a:buClr>
                <a:schemeClr val="dk1"/>
              </a:buClr>
              <a:buSzPts val="2400"/>
              <a:buFont typeface="Times New Roman"/>
              <a:buNone/>
              <a:defRPr sz="2400"/>
            </a:lvl1pPr>
            <a:lvl2pPr marL="914400" lvl="1" indent="-228600" algn="l">
              <a:spcBef>
                <a:spcPts val="400"/>
              </a:spcBef>
              <a:spcAft>
                <a:spcPts val="0"/>
              </a:spcAft>
              <a:buClr>
                <a:schemeClr val="dk1"/>
              </a:buClr>
              <a:buSzPts val="2000"/>
              <a:buFont typeface="Times New Roman"/>
              <a:buNone/>
              <a:defRPr sz="2000"/>
            </a:lvl2pPr>
            <a:lvl3pPr marL="1371600" lvl="2" indent="-228600" algn="l">
              <a:spcBef>
                <a:spcPts val="360"/>
              </a:spcBef>
              <a:spcAft>
                <a:spcPts val="0"/>
              </a:spcAft>
              <a:buClr>
                <a:schemeClr val="dk1"/>
              </a:buClr>
              <a:buSzPts val="1800"/>
              <a:buFont typeface="Times New Roman"/>
              <a:buNone/>
              <a:defRPr sz="1800"/>
            </a:lvl3pPr>
            <a:lvl4pPr marL="1828800" lvl="3" indent="-228600" algn="l">
              <a:spcBef>
                <a:spcPts val="320"/>
              </a:spcBef>
              <a:spcAft>
                <a:spcPts val="0"/>
              </a:spcAft>
              <a:buClr>
                <a:schemeClr val="dk1"/>
              </a:buClr>
              <a:buSzPts val="1600"/>
              <a:buFont typeface="Times New Roman"/>
              <a:buNone/>
              <a:defRPr sz="1600"/>
            </a:lvl4pPr>
            <a:lvl5pPr marL="2286000" lvl="4" indent="-228600" algn="l">
              <a:spcBef>
                <a:spcPts val="320"/>
              </a:spcBef>
              <a:spcAft>
                <a:spcPts val="0"/>
              </a:spcAft>
              <a:buClr>
                <a:schemeClr val="dk1"/>
              </a:buClr>
              <a:buSzPts val="1600"/>
              <a:buFont typeface="Times New Roman"/>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34" name="Google Shape;34;p6"/>
          <p:cNvSpPr txBox="1">
            <a:spLocks noGrp="1"/>
          </p:cNvSpPr>
          <p:nvPr>
            <p:ph type="dt" idx="10"/>
          </p:nvPr>
        </p:nvSpPr>
        <p:spPr>
          <a:xfrm>
            <a:off x="3290888" y="29992638"/>
            <a:ext cx="9144000" cy="219551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14997113" y="29992638"/>
            <a:ext cx="13896976" cy="219551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31456313" y="29992638"/>
            <a:ext cx="9144000" cy="219551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6700">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6700">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6700">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6700">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6700">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6700">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6700">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67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3290888" y="2927350"/>
            <a:ext cx="37309424" cy="54864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3290888" y="9510713"/>
            <a:ext cx="18578512" cy="19750086"/>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2"/>
          </p:nvPr>
        </p:nvSpPr>
        <p:spPr>
          <a:xfrm>
            <a:off x="22021800" y="9510713"/>
            <a:ext cx="18578513" cy="19750086"/>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dt" idx="10"/>
          </p:nvPr>
        </p:nvSpPr>
        <p:spPr>
          <a:xfrm>
            <a:off x="3290888" y="29992638"/>
            <a:ext cx="9144000" cy="219551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14997113" y="29992638"/>
            <a:ext cx="13896976" cy="219551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31456313" y="29992638"/>
            <a:ext cx="9144000" cy="219551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6700">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6700">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6700">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6700">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6700">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6700">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6700">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67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3022600" y="1752600"/>
            <a:ext cx="37857113" cy="63627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3022600" y="8069263"/>
            <a:ext cx="18568987" cy="3954462"/>
          </a:xfrm>
          <a:prstGeom prst="rect">
            <a:avLst/>
          </a:prstGeom>
          <a:noFill/>
          <a:ln>
            <a:noFill/>
          </a:ln>
        </p:spPr>
        <p:txBody>
          <a:bodyPr spcFirstLastPara="1" wrap="square" lIns="438900" tIns="219450" rIns="438900" bIns="21945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8"/>
          <p:cNvSpPr txBox="1">
            <a:spLocks noGrp="1"/>
          </p:cNvSpPr>
          <p:nvPr>
            <p:ph type="body" idx="2"/>
          </p:nvPr>
        </p:nvSpPr>
        <p:spPr>
          <a:xfrm>
            <a:off x="3022600" y="12023725"/>
            <a:ext cx="18568987" cy="17686337"/>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8"/>
          <p:cNvSpPr txBox="1">
            <a:spLocks noGrp="1"/>
          </p:cNvSpPr>
          <p:nvPr>
            <p:ph type="body" idx="3"/>
          </p:nvPr>
        </p:nvSpPr>
        <p:spPr>
          <a:xfrm>
            <a:off x="22220238" y="8069263"/>
            <a:ext cx="18659474" cy="3954462"/>
          </a:xfrm>
          <a:prstGeom prst="rect">
            <a:avLst/>
          </a:prstGeom>
          <a:noFill/>
          <a:ln>
            <a:noFill/>
          </a:ln>
        </p:spPr>
        <p:txBody>
          <a:bodyPr spcFirstLastPara="1" wrap="square" lIns="438900" tIns="219450" rIns="438900" bIns="21945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8"/>
          <p:cNvSpPr txBox="1">
            <a:spLocks noGrp="1"/>
          </p:cNvSpPr>
          <p:nvPr>
            <p:ph type="body" idx="4"/>
          </p:nvPr>
        </p:nvSpPr>
        <p:spPr>
          <a:xfrm>
            <a:off x="22220238" y="12023725"/>
            <a:ext cx="18659474" cy="17686337"/>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
          <p:cNvSpPr txBox="1">
            <a:spLocks noGrp="1"/>
          </p:cNvSpPr>
          <p:nvPr>
            <p:ph type="dt" idx="10"/>
          </p:nvPr>
        </p:nvSpPr>
        <p:spPr>
          <a:xfrm>
            <a:off x="3290888" y="29992638"/>
            <a:ext cx="9144000" cy="219551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14997113" y="29992638"/>
            <a:ext cx="13896976" cy="219551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31456313" y="29992638"/>
            <a:ext cx="9144000" cy="219551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6700">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6700">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6700">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6700">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6700">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6700">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6700">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67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3290888" y="2927350"/>
            <a:ext cx="37309424" cy="54864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3290888" y="29992638"/>
            <a:ext cx="9144000" cy="219551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4997113" y="29992638"/>
            <a:ext cx="13896976" cy="219551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31456313" y="29992638"/>
            <a:ext cx="9144000" cy="219551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6700">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6700">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6700">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6700">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6700">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6700">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6700">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67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3022600" y="2193925"/>
            <a:ext cx="14157324" cy="7681913"/>
          </a:xfrm>
          <a:prstGeom prst="rect">
            <a:avLst/>
          </a:prstGeom>
          <a:noFill/>
          <a:ln>
            <a:noFill/>
          </a:ln>
        </p:spPr>
        <p:txBody>
          <a:bodyPr spcFirstLastPara="1" wrap="square" lIns="438900" tIns="219450" rIns="438900" bIns="21945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8659475" y="4740275"/>
            <a:ext cx="22220238" cy="23393400"/>
          </a:xfrm>
          <a:prstGeom prst="rect">
            <a:avLst/>
          </a:prstGeom>
          <a:noFill/>
          <a:ln>
            <a:noFill/>
          </a:ln>
        </p:spPr>
        <p:txBody>
          <a:bodyPr spcFirstLastPara="1" wrap="square" lIns="438900" tIns="219450" rIns="438900" bIns="21945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0"/>
          <p:cNvSpPr txBox="1">
            <a:spLocks noGrp="1"/>
          </p:cNvSpPr>
          <p:nvPr>
            <p:ph type="body" idx="2"/>
          </p:nvPr>
        </p:nvSpPr>
        <p:spPr>
          <a:xfrm>
            <a:off x="3022600" y="9875838"/>
            <a:ext cx="14157324" cy="18295937"/>
          </a:xfrm>
          <a:prstGeom prst="rect">
            <a:avLst/>
          </a:prstGeom>
          <a:noFill/>
          <a:ln>
            <a:noFill/>
          </a:ln>
        </p:spPr>
        <p:txBody>
          <a:bodyPr spcFirstLastPara="1" wrap="square" lIns="438900" tIns="219450" rIns="438900" bIns="219450" anchor="t" anchorCtr="0">
            <a:noAutofit/>
          </a:bodyPr>
          <a:lstStyle>
            <a:lvl1pPr marL="457200" lvl="0" indent="-228600" algn="l">
              <a:spcBef>
                <a:spcPts val="320"/>
              </a:spcBef>
              <a:spcAft>
                <a:spcPts val="0"/>
              </a:spcAft>
              <a:buClr>
                <a:schemeClr val="dk1"/>
              </a:buClr>
              <a:buSzPts val="1600"/>
              <a:buFont typeface="Times New Roman"/>
              <a:buNone/>
              <a:defRPr sz="1600"/>
            </a:lvl1pPr>
            <a:lvl2pPr marL="914400" lvl="1" indent="-228600" algn="l">
              <a:spcBef>
                <a:spcPts val="280"/>
              </a:spcBef>
              <a:spcAft>
                <a:spcPts val="0"/>
              </a:spcAft>
              <a:buClr>
                <a:schemeClr val="dk1"/>
              </a:buClr>
              <a:buSzPts val="1400"/>
              <a:buFont typeface="Times New Roman"/>
              <a:buNone/>
              <a:defRPr sz="1400"/>
            </a:lvl2pPr>
            <a:lvl3pPr marL="1371600" lvl="2" indent="-228600" algn="l">
              <a:spcBef>
                <a:spcPts val="240"/>
              </a:spcBef>
              <a:spcAft>
                <a:spcPts val="0"/>
              </a:spcAft>
              <a:buClr>
                <a:schemeClr val="dk1"/>
              </a:buClr>
              <a:buSzPts val="1200"/>
              <a:buFont typeface="Times New Roman"/>
              <a:buNone/>
              <a:defRPr sz="1200"/>
            </a:lvl3pPr>
            <a:lvl4pPr marL="1828800" lvl="3" indent="-228600" algn="l">
              <a:spcBef>
                <a:spcPts val="200"/>
              </a:spcBef>
              <a:spcAft>
                <a:spcPts val="0"/>
              </a:spcAft>
              <a:buClr>
                <a:schemeClr val="dk1"/>
              </a:buClr>
              <a:buSzPts val="1000"/>
              <a:buFont typeface="Times New Roman"/>
              <a:buNone/>
              <a:defRPr sz="1000"/>
            </a:lvl4pPr>
            <a:lvl5pPr marL="2286000" lvl="4" indent="-228600" algn="l">
              <a:spcBef>
                <a:spcPts val="200"/>
              </a:spcBef>
              <a:spcAft>
                <a:spcPts val="0"/>
              </a:spcAft>
              <a:buClr>
                <a:schemeClr val="dk1"/>
              </a:buClr>
              <a:buSzPts val="1000"/>
              <a:buFont typeface="Times New Roman"/>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0"/>
          <p:cNvSpPr txBox="1">
            <a:spLocks noGrp="1"/>
          </p:cNvSpPr>
          <p:nvPr>
            <p:ph type="dt" idx="10"/>
          </p:nvPr>
        </p:nvSpPr>
        <p:spPr>
          <a:xfrm>
            <a:off x="3290888" y="29992638"/>
            <a:ext cx="9144000" cy="219551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4997113" y="29992638"/>
            <a:ext cx="13896976" cy="219551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31456313" y="29992638"/>
            <a:ext cx="9144000" cy="219551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6700">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6700">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6700">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6700">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6700">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6700">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6700">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67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3022600" y="2193925"/>
            <a:ext cx="14157324" cy="7681913"/>
          </a:xfrm>
          <a:prstGeom prst="rect">
            <a:avLst/>
          </a:prstGeom>
          <a:noFill/>
          <a:ln>
            <a:noFill/>
          </a:ln>
        </p:spPr>
        <p:txBody>
          <a:bodyPr spcFirstLastPara="1" wrap="square" lIns="438900" tIns="219450" rIns="438900" bIns="21945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1"/>
          <p:cNvSpPr>
            <a:spLocks noGrp="1"/>
          </p:cNvSpPr>
          <p:nvPr>
            <p:ph type="pic" idx="2"/>
          </p:nvPr>
        </p:nvSpPr>
        <p:spPr>
          <a:xfrm>
            <a:off x="18659475" y="4740275"/>
            <a:ext cx="22220238" cy="23393400"/>
          </a:xfrm>
          <a:prstGeom prst="rect">
            <a:avLst/>
          </a:prstGeom>
          <a:noFill/>
          <a:ln>
            <a:noFill/>
          </a:ln>
        </p:spPr>
        <p:txBody>
          <a:bodyPr spcFirstLastPara="1" wrap="square" lIns="438900" tIns="219450" rIns="438900" bIns="219450" anchor="t" anchorCtr="0">
            <a:noAutofit/>
          </a:bodyPr>
          <a:lstStyle>
            <a:lvl1pPr marR="0" lvl="0"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8" name="Google Shape;68;p11"/>
          <p:cNvSpPr txBox="1">
            <a:spLocks noGrp="1"/>
          </p:cNvSpPr>
          <p:nvPr>
            <p:ph type="body" idx="1"/>
          </p:nvPr>
        </p:nvSpPr>
        <p:spPr>
          <a:xfrm>
            <a:off x="3022600" y="9875838"/>
            <a:ext cx="14157324" cy="18295937"/>
          </a:xfrm>
          <a:prstGeom prst="rect">
            <a:avLst/>
          </a:prstGeom>
          <a:noFill/>
          <a:ln>
            <a:noFill/>
          </a:ln>
        </p:spPr>
        <p:txBody>
          <a:bodyPr spcFirstLastPara="1" wrap="square" lIns="438900" tIns="219450" rIns="438900" bIns="219450" anchor="t" anchorCtr="0">
            <a:noAutofit/>
          </a:bodyPr>
          <a:lstStyle>
            <a:lvl1pPr marL="457200" lvl="0" indent="-228600" algn="l">
              <a:spcBef>
                <a:spcPts val="320"/>
              </a:spcBef>
              <a:spcAft>
                <a:spcPts val="0"/>
              </a:spcAft>
              <a:buClr>
                <a:schemeClr val="dk1"/>
              </a:buClr>
              <a:buSzPts val="1600"/>
              <a:buFont typeface="Times New Roman"/>
              <a:buNone/>
              <a:defRPr sz="1600"/>
            </a:lvl1pPr>
            <a:lvl2pPr marL="914400" lvl="1" indent="-228600" algn="l">
              <a:spcBef>
                <a:spcPts val="280"/>
              </a:spcBef>
              <a:spcAft>
                <a:spcPts val="0"/>
              </a:spcAft>
              <a:buClr>
                <a:schemeClr val="dk1"/>
              </a:buClr>
              <a:buSzPts val="1400"/>
              <a:buFont typeface="Times New Roman"/>
              <a:buNone/>
              <a:defRPr sz="1400"/>
            </a:lvl2pPr>
            <a:lvl3pPr marL="1371600" lvl="2" indent="-228600" algn="l">
              <a:spcBef>
                <a:spcPts val="240"/>
              </a:spcBef>
              <a:spcAft>
                <a:spcPts val="0"/>
              </a:spcAft>
              <a:buClr>
                <a:schemeClr val="dk1"/>
              </a:buClr>
              <a:buSzPts val="1200"/>
              <a:buFont typeface="Times New Roman"/>
              <a:buNone/>
              <a:defRPr sz="1200"/>
            </a:lvl3pPr>
            <a:lvl4pPr marL="1828800" lvl="3" indent="-228600" algn="l">
              <a:spcBef>
                <a:spcPts val="200"/>
              </a:spcBef>
              <a:spcAft>
                <a:spcPts val="0"/>
              </a:spcAft>
              <a:buClr>
                <a:schemeClr val="dk1"/>
              </a:buClr>
              <a:buSzPts val="1000"/>
              <a:buFont typeface="Times New Roman"/>
              <a:buNone/>
              <a:defRPr sz="1000"/>
            </a:lvl4pPr>
            <a:lvl5pPr marL="2286000" lvl="4" indent="-228600" algn="l">
              <a:spcBef>
                <a:spcPts val="200"/>
              </a:spcBef>
              <a:spcAft>
                <a:spcPts val="0"/>
              </a:spcAft>
              <a:buClr>
                <a:schemeClr val="dk1"/>
              </a:buClr>
              <a:buSzPts val="1000"/>
              <a:buFont typeface="Times New Roman"/>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3290888" y="29992638"/>
            <a:ext cx="9144000" cy="219551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4997113" y="29992638"/>
            <a:ext cx="13896976" cy="219551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31456313" y="29992638"/>
            <a:ext cx="9144000" cy="219551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6700">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6700">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6700">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6700">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6700">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6700">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6700">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67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290888" y="2927350"/>
            <a:ext cx="37309424" cy="5486400"/>
          </a:xfrm>
          <a:prstGeom prst="rect">
            <a:avLst/>
          </a:prstGeom>
          <a:noFill/>
          <a:ln>
            <a:noFill/>
          </a:ln>
        </p:spPr>
        <p:txBody>
          <a:bodyPr spcFirstLastPara="1" wrap="square" lIns="438900" tIns="219450" rIns="438900" bIns="219450" anchor="ctr" anchorCtr="0">
            <a:noAutofit/>
          </a:bodyPr>
          <a:lstStyle>
            <a:lvl1pPr marR="0" lvl="0" algn="ctr" rtl="0">
              <a:spcBef>
                <a:spcPts val="0"/>
              </a:spcBef>
              <a:spcAft>
                <a:spcPts val="0"/>
              </a:spcAft>
              <a:buSzPts val="1400"/>
              <a:buNone/>
              <a:defRPr sz="211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211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211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211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211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211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211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211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211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2"/>
          <p:cNvSpPr txBox="1">
            <a:spLocks noGrp="1"/>
          </p:cNvSpPr>
          <p:nvPr>
            <p:ph type="body" idx="1"/>
          </p:nvPr>
        </p:nvSpPr>
        <p:spPr>
          <a:xfrm>
            <a:off x="3290888" y="9510713"/>
            <a:ext cx="37309424" cy="19750086"/>
          </a:xfrm>
          <a:prstGeom prst="rect">
            <a:avLst/>
          </a:prstGeom>
          <a:noFill/>
          <a:ln>
            <a:noFill/>
          </a:ln>
        </p:spPr>
        <p:txBody>
          <a:bodyPr spcFirstLastPara="1" wrap="square" lIns="438900" tIns="219450" rIns="438900" bIns="219450" anchor="t" anchorCtr="0">
            <a:noAutofit/>
          </a:bodyPr>
          <a:lstStyle>
            <a:lvl1pPr marL="457200" marR="0" lvl="0" indent="-1206500" algn="l" rtl="0">
              <a:spcBef>
                <a:spcPts val="3080"/>
              </a:spcBef>
              <a:spcAft>
                <a:spcPts val="0"/>
              </a:spcAft>
              <a:buClr>
                <a:schemeClr val="dk1"/>
              </a:buClr>
              <a:buSzPts val="15400"/>
              <a:buFont typeface="Times New Roman"/>
              <a:buChar char="•"/>
              <a:defRPr sz="15400" b="0" i="0" u="none" strike="noStrike" cap="none">
                <a:solidFill>
                  <a:schemeClr val="dk1"/>
                </a:solidFill>
                <a:latin typeface="Times New Roman"/>
                <a:ea typeface="Times New Roman"/>
                <a:cs typeface="Times New Roman"/>
                <a:sym typeface="Times New Roman"/>
              </a:defRPr>
            </a:lvl1pPr>
            <a:lvl2pPr marL="914400" marR="0" lvl="1" indent="-1079500" algn="l" rtl="0">
              <a:spcBef>
                <a:spcPts val="2680"/>
              </a:spcBef>
              <a:spcAft>
                <a:spcPts val="0"/>
              </a:spcAft>
              <a:buClr>
                <a:schemeClr val="dk1"/>
              </a:buClr>
              <a:buSzPts val="13400"/>
              <a:buFont typeface="Times New Roman"/>
              <a:buChar char="–"/>
              <a:defRPr sz="13400" b="0" i="0" u="none" strike="noStrike" cap="none">
                <a:solidFill>
                  <a:schemeClr val="dk1"/>
                </a:solidFill>
                <a:latin typeface="Times New Roman"/>
                <a:ea typeface="Times New Roman"/>
                <a:cs typeface="Times New Roman"/>
                <a:sym typeface="Times New Roman"/>
              </a:defRPr>
            </a:lvl2pPr>
            <a:lvl3pPr marL="1371600" marR="0" lvl="2" indent="-958850" algn="l" rtl="0">
              <a:spcBef>
                <a:spcPts val="2300"/>
              </a:spcBef>
              <a:spcAft>
                <a:spcPts val="0"/>
              </a:spcAft>
              <a:buClr>
                <a:schemeClr val="dk1"/>
              </a:buClr>
              <a:buSzPts val="11500"/>
              <a:buFont typeface="Times New Roman"/>
              <a:buChar char="•"/>
              <a:defRPr sz="11500" b="0" i="0" u="none" strike="noStrike" cap="none">
                <a:solidFill>
                  <a:schemeClr val="dk1"/>
                </a:solidFill>
                <a:latin typeface="Times New Roman"/>
                <a:ea typeface="Times New Roman"/>
                <a:cs typeface="Times New Roman"/>
                <a:sym typeface="Times New Roman"/>
              </a:defRPr>
            </a:lvl3pPr>
            <a:lvl4pPr marL="1828800" marR="0" lvl="3" indent="-844550" algn="l" rtl="0">
              <a:spcBef>
                <a:spcPts val="1940"/>
              </a:spcBef>
              <a:spcAft>
                <a:spcPts val="0"/>
              </a:spcAft>
              <a:buClr>
                <a:schemeClr val="dk1"/>
              </a:buClr>
              <a:buSzPts val="9700"/>
              <a:buFont typeface="Times New Roman"/>
              <a:buChar char="–"/>
              <a:defRPr sz="9700" b="0" i="0" u="none" strike="noStrike" cap="none">
                <a:solidFill>
                  <a:schemeClr val="dk1"/>
                </a:solidFill>
                <a:latin typeface="Times New Roman"/>
                <a:ea typeface="Times New Roman"/>
                <a:cs typeface="Times New Roman"/>
                <a:sym typeface="Times New Roman"/>
              </a:defRPr>
            </a:lvl4pPr>
            <a:lvl5pPr marL="2286000" marR="0" lvl="4" indent="-844550" algn="l" rtl="0">
              <a:spcBef>
                <a:spcPts val="1940"/>
              </a:spcBef>
              <a:spcAft>
                <a:spcPts val="0"/>
              </a:spcAft>
              <a:buClr>
                <a:schemeClr val="dk1"/>
              </a:buClr>
              <a:buSzPts val="9700"/>
              <a:buFont typeface="Times New Roman"/>
              <a:buChar char="»"/>
              <a:defRPr sz="97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2"/>
          <p:cNvSpPr txBox="1">
            <a:spLocks noGrp="1"/>
          </p:cNvSpPr>
          <p:nvPr>
            <p:ph type="dt" idx="10"/>
          </p:nvPr>
        </p:nvSpPr>
        <p:spPr>
          <a:xfrm>
            <a:off x="3290888" y="29992638"/>
            <a:ext cx="9144000" cy="2195512"/>
          </a:xfrm>
          <a:prstGeom prst="rect">
            <a:avLst/>
          </a:prstGeom>
          <a:noFill/>
          <a:ln>
            <a:noFill/>
          </a:ln>
        </p:spPr>
        <p:txBody>
          <a:bodyPr spcFirstLastPara="1" wrap="square" lIns="438900" tIns="219450" rIns="438900" bIns="219450" anchor="t" anchorCtr="0">
            <a:noAutofit/>
          </a:bodyPr>
          <a:lstStyle>
            <a:lvl1pPr marR="0" lvl="0" algn="l" rtl="0">
              <a:spcBef>
                <a:spcPts val="0"/>
              </a:spcBef>
              <a:spcAft>
                <a:spcPts val="0"/>
              </a:spcAft>
              <a:buSzPts val="1400"/>
              <a:buNone/>
              <a:defRPr sz="67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2"/>
          <p:cNvSpPr txBox="1">
            <a:spLocks noGrp="1"/>
          </p:cNvSpPr>
          <p:nvPr>
            <p:ph type="ftr" idx="11"/>
          </p:nvPr>
        </p:nvSpPr>
        <p:spPr>
          <a:xfrm>
            <a:off x="14997113" y="29992638"/>
            <a:ext cx="13896976" cy="2195512"/>
          </a:xfrm>
          <a:prstGeom prst="rect">
            <a:avLst/>
          </a:prstGeom>
          <a:noFill/>
          <a:ln>
            <a:noFill/>
          </a:ln>
        </p:spPr>
        <p:txBody>
          <a:bodyPr spcFirstLastPara="1" wrap="square" lIns="438900" tIns="219450" rIns="438900" bIns="219450" anchor="t" anchorCtr="0">
            <a:noAutofit/>
          </a:bodyPr>
          <a:lstStyle>
            <a:lvl1pPr marR="0" lvl="0" algn="ctr" rtl="0">
              <a:spcBef>
                <a:spcPts val="0"/>
              </a:spcBef>
              <a:spcAft>
                <a:spcPts val="0"/>
              </a:spcAft>
              <a:buSzPts val="1400"/>
              <a:buNone/>
              <a:defRPr sz="67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2"/>
          <p:cNvSpPr txBox="1">
            <a:spLocks noGrp="1"/>
          </p:cNvSpPr>
          <p:nvPr>
            <p:ph type="sldNum" idx="12"/>
          </p:nvPr>
        </p:nvSpPr>
        <p:spPr>
          <a:xfrm>
            <a:off x="31456313" y="29992638"/>
            <a:ext cx="9144000" cy="2195512"/>
          </a:xfrm>
          <a:prstGeom prst="rect">
            <a:avLst/>
          </a:prstGeom>
          <a:noFill/>
          <a:ln>
            <a:noFill/>
          </a:ln>
        </p:spPr>
        <p:txBody>
          <a:bodyPr spcFirstLastPara="1" wrap="square" lIns="438900" tIns="219450" rIns="438900" bIns="219450" anchor="t" anchorCtr="0">
            <a:noAutofit/>
          </a:bodyPr>
          <a:lstStyle>
            <a:lvl1pPr marL="0" marR="0" lvl="0"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muse.union.edu/aerogels/" TargetMode="External"/><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0" y="0"/>
            <a:ext cx="43891199" cy="32918401"/>
          </a:xfrm>
          <a:prstGeom prst="rect">
            <a:avLst/>
          </a:prstGeom>
          <a:solidFill>
            <a:srgbClr val="822433"/>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pic>
        <p:nvPicPr>
          <p:cNvPr id="90" name="Google Shape;90;p1" descr="A close up of text on a black background&#10;&#10;Description generated with very high confidence"/>
          <p:cNvPicPr preferRelativeResize="0"/>
          <p:nvPr/>
        </p:nvPicPr>
        <p:blipFill rotWithShape="1">
          <a:blip r:embed="rId3">
            <a:alphaModFix/>
          </a:blip>
          <a:srcRect l="29716" r="51839"/>
          <a:stretch/>
        </p:blipFill>
        <p:spPr>
          <a:xfrm>
            <a:off x="457200" y="504638"/>
            <a:ext cx="42976799" cy="5228580"/>
          </a:xfrm>
          <a:prstGeom prst="rect">
            <a:avLst/>
          </a:prstGeom>
          <a:noFill/>
          <a:ln>
            <a:noFill/>
          </a:ln>
        </p:spPr>
      </p:pic>
      <p:sp>
        <p:nvSpPr>
          <p:cNvPr id="91" name="Google Shape;91;p1"/>
          <p:cNvSpPr/>
          <p:nvPr/>
        </p:nvSpPr>
        <p:spPr>
          <a:xfrm>
            <a:off x="779528" y="816198"/>
            <a:ext cx="42281344" cy="5178917"/>
          </a:xfrm>
          <a:prstGeom prst="rect">
            <a:avLst/>
          </a:prstGeom>
          <a:noFill/>
          <a:ln>
            <a:noFill/>
          </a:ln>
        </p:spPr>
        <p:txBody>
          <a:bodyPr spcFirstLastPara="1" wrap="square" lIns="128000" tIns="64000" rIns="128000" bIns="64000" anchor="ctr" anchorCtr="0">
            <a:noAutofit/>
          </a:bodyPr>
          <a:lstStyle/>
          <a:p>
            <a:pPr marL="0" marR="0" lvl="0" indent="0" algn="ctr" rtl="0">
              <a:spcBef>
                <a:spcPts val="0"/>
              </a:spcBef>
              <a:spcAft>
                <a:spcPts val="0"/>
              </a:spcAft>
              <a:buNone/>
            </a:pPr>
            <a:endParaRPr sz="3400" b="0" u="none">
              <a:solidFill>
                <a:schemeClr val="dk1"/>
              </a:solidFill>
              <a:latin typeface="Times New Roman"/>
              <a:ea typeface="Times New Roman"/>
              <a:cs typeface="Times New Roman"/>
              <a:sym typeface="Times New Roman"/>
            </a:endParaRPr>
          </a:p>
        </p:txBody>
      </p:sp>
      <p:sp>
        <p:nvSpPr>
          <p:cNvPr id="92" name="Google Shape;92;p1"/>
          <p:cNvSpPr/>
          <p:nvPr/>
        </p:nvSpPr>
        <p:spPr>
          <a:xfrm>
            <a:off x="525228" y="6299219"/>
            <a:ext cx="13258800" cy="25968959"/>
          </a:xfrm>
          <a:prstGeom prst="rect">
            <a:avLst/>
          </a:prstGeom>
          <a:solidFill>
            <a:srgbClr val="FFFFFF"/>
          </a:solidFill>
          <a:ln w="9525" cap="flat" cmpd="sng">
            <a:solidFill>
              <a:schemeClr val="lt1"/>
            </a:solidFill>
            <a:prstDash val="solid"/>
            <a:miter lim="800000"/>
            <a:headEnd type="none" w="sm" len="sm"/>
            <a:tailEnd type="none" w="sm" len="sm"/>
          </a:ln>
        </p:spPr>
        <p:txBody>
          <a:bodyPr spcFirstLastPara="1" wrap="square" lIns="179200" tIns="89600" rIns="179200" bIns="89600" anchor="ctr" anchorCtr="0">
            <a:noAutofit/>
          </a:bodyPr>
          <a:lstStyle/>
          <a:p>
            <a:pPr marL="0" marR="0" lvl="0" indent="0" algn="ctr" rtl="0">
              <a:spcBef>
                <a:spcPts val="0"/>
              </a:spcBef>
              <a:spcAft>
                <a:spcPts val="0"/>
              </a:spcAft>
              <a:buNone/>
            </a:pPr>
            <a:endParaRPr sz="3400" b="0" u="none">
              <a:solidFill>
                <a:schemeClr val="dk1"/>
              </a:solidFill>
              <a:latin typeface="Times New Roman"/>
              <a:ea typeface="Times New Roman"/>
              <a:cs typeface="Times New Roman"/>
              <a:sym typeface="Times New Roman"/>
            </a:endParaRPr>
          </a:p>
        </p:txBody>
      </p:sp>
      <p:pic>
        <p:nvPicPr>
          <p:cNvPr id="93" name="Google Shape;93;p1" descr="A close up of text on a black background&#10;&#10;Description generated with very high confidence"/>
          <p:cNvPicPr preferRelativeResize="0"/>
          <p:nvPr/>
        </p:nvPicPr>
        <p:blipFill rotWithShape="1">
          <a:blip r:embed="rId3">
            <a:alphaModFix/>
          </a:blip>
          <a:srcRect l="48811" r="-118" b="13391"/>
          <a:stretch/>
        </p:blipFill>
        <p:spPr>
          <a:xfrm>
            <a:off x="33076450" y="822811"/>
            <a:ext cx="9798224" cy="2033306"/>
          </a:xfrm>
          <a:prstGeom prst="rect">
            <a:avLst/>
          </a:prstGeom>
          <a:noFill/>
          <a:ln>
            <a:noFill/>
          </a:ln>
        </p:spPr>
      </p:pic>
      <p:pic>
        <p:nvPicPr>
          <p:cNvPr id="94" name="Google Shape;94;p1" descr="spheres"/>
          <p:cNvPicPr preferRelativeResize="0"/>
          <p:nvPr/>
        </p:nvPicPr>
        <p:blipFill rotWithShape="1">
          <a:blip r:embed="rId4">
            <a:alphaModFix/>
          </a:blip>
          <a:srcRect/>
          <a:stretch/>
        </p:blipFill>
        <p:spPr>
          <a:xfrm>
            <a:off x="1639274" y="793768"/>
            <a:ext cx="5903700" cy="4769144"/>
          </a:xfrm>
          <a:prstGeom prst="rect">
            <a:avLst/>
          </a:prstGeom>
          <a:noFill/>
          <a:ln>
            <a:noFill/>
          </a:ln>
        </p:spPr>
      </p:pic>
      <p:pic>
        <p:nvPicPr>
          <p:cNvPr id="95" name="Google Shape;95;p1"/>
          <p:cNvPicPr preferRelativeResize="0"/>
          <p:nvPr/>
        </p:nvPicPr>
        <p:blipFill rotWithShape="1">
          <a:blip r:embed="rId5">
            <a:alphaModFix/>
          </a:blip>
          <a:srcRect b="25118"/>
          <a:stretch/>
        </p:blipFill>
        <p:spPr>
          <a:xfrm>
            <a:off x="35288641" y="3360755"/>
            <a:ext cx="5373841" cy="2359688"/>
          </a:xfrm>
          <a:prstGeom prst="rect">
            <a:avLst/>
          </a:prstGeom>
          <a:noFill/>
          <a:ln>
            <a:noFill/>
          </a:ln>
        </p:spPr>
      </p:pic>
      <p:sp>
        <p:nvSpPr>
          <p:cNvPr id="96" name="Google Shape;96;p1"/>
          <p:cNvSpPr/>
          <p:nvPr/>
        </p:nvSpPr>
        <p:spPr>
          <a:xfrm>
            <a:off x="31632978" y="3270569"/>
            <a:ext cx="417934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a:solidFill>
                  <a:schemeClr val="dk2"/>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a:t>
            </a:r>
            <a:endParaRPr sz="2400">
              <a:solidFill>
                <a:schemeClr val="dk2"/>
              </a:solidFill>
              <a:latin typeface="Times New Roman"/>
              <a:ea typeface="Times New Roman"/>
              <a:cs typeface="Times New Roman"/>
              <a:sym typeface="Times New Roman"/>
            </a:endParaRPr>
          </a:p>
        </p:txBody>
      </p:sp>
      <p:sp>
        <p:nvSpPr>
          <p:cNvPr id="97" name="Google Shape;97;p1"/>
          <p:cNvSpPr/>
          <p:nvPr/>
        </p:nvSpPr>
        <p:spPr>
          <a:xfrm>
            <a:off x="35071456" y="2855172"/>
            <a:ext cx="64159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muse.union.edu/aerogels</a:t>
            </a:r>
            <a:endParaRPr/>
          </a:p>
        </p:txBody>
      </p:sp>
      <p:sp>
        <p:nvSpPr>
          <p:cNvPr id="98" name="Google Shape;98;p1"/>
          <p:cNvSpPr/>
          <p:nvPr/>
        </p:nvSpPr>
        <p:spPr>
          <a:xfrm>
            <a:off x="6883716" y="376477"/>
            <a:ext cx="28513551" cy="5638450"/>
          </a:xfrm>
          <a:prstGeom prst="rect">
            <a:avLst/>
          </a:prstGeom>
          <a:noFill/>
          <a:ln>
            <a:noFill/>
          </a:ln>
        </p:spPr>
        <p:txBody>
          <a:bodyPr spcFirstLastPara="1" wrap="square" lIns="128000" tIns="64000" rIns="128000" bIns="64000" anchor="t" anchorCtr="0">
            <a:spAutoFit/>
          </a:bodyPr>
          <a:lstStyle/>
          <a:p>
            <a:pPr marL="0" marR="0" lvl="0" indent="0" algn="ctr" rtl="0">
              <a:spcBef>
                <a:spcPts val="0"/>
              </a:spcBef>
              <a:spcAft>
                <a:spcPts val="0"/>
              </a:spcAft>
              <a:buNone/>
            </a:pPr>
            <a:r>
              <a:rPr lang="en-US" sz="8000" b="1" u="none" dirty="0">
                <a:solidFill>
                  <a:schemeClr val="dk1"/>
                </a:solidFill>
                <a:latin typeface="Arial"/>
                <a:ea typeface="Arial"/>
                <a:cs typeface="Arial"/>
                <a:sym typeface="Arial"/>
              </a:rPr>
              <a:t>A Statistical Design of Experiments: Analysis of the Aerogel Production Process</a:t>
            </a:r>
            <a:endParaRPr sz="8000" b="0" u="none" dirty="0">
              <a:solidFill>
                <a:schemeClr val="dk1"/>
              </a:solidFill>
              <a:latin typeface="Arial"/>
              <a:ea typeface="Arial"/>
              <a:cs typeface="Arial"/>
              <a:sym typeface="Arial"/>
            </a:endParaRPr>
          </a:p>
          <a:p>
            <a:pPr marL="0" marR="0" lvl="0" indent="0" algn="ctr" rtl="0">
              <a:spcBef>
                <a:spcPts val="0"/>
              </a:spcBef>
              <a:spcAft>
                <a:spcPts val="0"/>
              </a:spcAft>
              <a:buNone/>
            </a:pPr>
            <a:r>
              <a:rPr lang="en-US" sz="6600" b="0" u="none" dirty="0">
                <a:solidFill>
                  <a:schemeClr val="dk1"/>
                </a:solidFill>
                <a:latin typeface="Arial"/>
                <a:ea typeface="Arial"/>
                <a:cs typeface="Arial"/>
                <a:sym typeface="Arial"/>
              </a:rPr>
              <a:t>Allison M. Stanec, Ann M. Anderson</a:t>
            </a:r>
            <a:endParaRPr sz="6600" b="0" u="none" dirty="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6600" b="0" u="none" dirty="0">
                <a:solidFill>
                  <a:schemeClr val="dk1"/>
                </a:solidFill>
                <a:latin typeface="Arial"/>
                <a:ea typeface="Arial"/>
                <a:cs typeface="Arial"/>
                <a:sym typeface="Arial"/>
              </a:rPr>
              <a:t>Department of Mechanical Engineering, </a:t>
            </a:r>
            <a:endParaRPr dirty="0"/>
          </a:p>
          <a:p>
            <a:pPr marL="0" marR="0" lvl="0" indent="0" algn="ctr" rtl="0">
              <a:spcBef>
                <a:spcPts val="0"/>
              </a:spcBef>
              <a:spcAft>
                <a:spcPts val="0"/>
              </a:spcAft>
              <a:buNone/>
            </a:pPr>
            <a:r>
              <a:rPr lang="en-US" sz="6600" b="0" u="none" dirty="0">
                <a:solidFill>
                  <a:schemeClr val="dk1"/>
                </a:solidFill>
                <a:latin typeface="Arial"/>
                <a:ea typeface="Arial"/>
                <a:cs typeface="Arial"/>
                <a:sym typeface="Arial"/>
              </a:rPr>
              <a:t>Union College, Schenectady NY</a:t>
            </a:r>
            <a:endParaRPr dirty="0"/>
          </a:p>
        </p:txBody>
      </p:sp>
      <p:sp>
        <p:nvSpPr>
          <p:cNvPr id="99" name="Google Shape;99;p1"/>
          <p:cNvSpPr/>
          <p:nvPr/>
        </p:nvSpPr>
        <p:spPr>
          <a:xfrm>
            <a:off x="30201516" y="6310582"/>
            <a:ext cx="13167300" cy="25968900"/>
          </a:xfrm>
          <a:prstGeom prst="rect">
            <a:avLst/>
          </a:prstGeom>
          <a:solidFill>
            <a:srgbClr val="FFFFFF"/>
          </a:solidFill>
          <a:ln w="9525" cap="flat" cmpd="sng">
            <a:solidFill>
              <a:schemeClr val="lt1"/>
            </a:solidFill>
            <a:prstDash val="solid"/>
            <a:miter lim="800000"/>
            <a:headEnd type="none" w="sm" len="sm"/>
            <a:tailEnd type="none" w="sm" len="sm"/>
          </a:ln>
        </p:spPr>
        <p:txBody>
          <a:bodyPr spcFirstLastPara="1" wrap="square" lIns="179200" tIns="89600" rIns="179200" bIns="89600" anchor="ctr" anchorCtr="0">
            <a:noAutofit/>
          </a:bodyPr>
          <a:lstStyle/>
          <a:p>
            <a:pPr marL="0" marR="0" lvl="0" indent="0" algn="ctr" rtl="0">
              <a:spcBef>
                <a:spcPts val="0"/>
              </a:spcBef>
              <a:spcAft>
                <a:spcPts val="0"/>
              </a:spcAft>
              <a:buNone/>
            </a:pPr>
            <a:endParaRPr sz="3400" b="0" u="none">
              <a:solidFill>
                <a:schemeClr val="dk1"/>
              </a:solidFill>
              <a:latin typeface="Times New Roman"/>
              <a:ea typeface="Times New Roman"/>
              <a:cs typeface="Times New Roman"/>
              <a:sym typeface="Times New Roman"/>
            </a:endParaRPr>
          </a:p>
        </p:txBody>
      </p:sp>
      <p:sp>
        <p:nvSpPr>
          <p:cNvPr id="100" name="Google Shape;100;p1"/>
          <p:cNvSpPr/>
          <p:nvPr/>
        </p:nvSpPr>
        <p:spPr>
          <a:xfrm>
            <a:off x="14070055" y="6299219"/>
            <a:ext cx="15910561" cy="25968959"/>
          </a:xfrm>
          <a:prstGeom prst="rect">
            <a:avLst/>
          </a:prstGeom>
          <a:solidFill>
            <a:srgbClr val="FFFFFF"/>
          </a:solidFill>
          <a:ln w="9525" cap="flat" cmpd="sng">
            <a:solidFill>
              <a:schemeClr val="lt1"/>
            </a:solidFill>
            <a:prstDash val="solid"/>
            <a:miter lim="800000"/>
            <a:headEnd type="none" w="sm" len="sm"/>
            <a:tailEnd type="none" w="sm" len="sm"/>
          </a:ln>
        </p:spPr>
        <p:txBody>
          <a:bodyPr spcFirstLastPara="1" wrap="square" lIns="179200" tIns="89600" rIns="179200" bIns="89600" anchor="ctr" anchorCtr="0">
            <a:noAutofit/>
          </a:bodyPr>
          <a:lstStyle/>
          <a:p>
            <a:pPr marL="0" marR="0" lvl="0" indent="0" algn="ctr" rtl="0">
              <a:spcBef>
                <a:spcPts val="0"/>
              </a:spcBef>
              <a:spcAft>
                <a:spcPts val="0"/>
              </a:spcAft>
              <a:buNone/>
            </a:pPr>
            <a:endParaRPr sz="3400" b="0" u="none">
              <a:solidFill>
                <a:schemeClr val="dk1"/>
              </a:solidFill>
              <a:latin typeface="Times New Roman"/>
              <a:ea typeface="Times New Roman"/>
              <a:cs typeface="Times New Roman"/>
              <a:sym typeface="Times New Roman"/>
            </a:endParaRPr>
          </a:p>
        </p:txBody>
      </p:sp>
      <p:grpSp>
        <p:nvGrpSpPr>
          <p:cNvPr id="101" name="Google Shape;101;p1"/>
          <p:cNvGrpSpPr/>
          <p:nvPr/>
        </p:nvGrpSpPr>
        <p:grpSpPr>
          <a:xfrm>
            <a:off x="780758" y="6466222"/>
            <a:ext cx="12747740" cy="830997"/>
            <a:chOff x="787187" y="7045495"/>
            <a:chExt cx="12747740" cy="830997"/>
          </a:xfrm>
        </p:grpSpPr>
        <p:pic>
          <p:nvPicPr>
            <p:cNvPr id="102" name="Google Shape;102;p1" descr="A close up of text on a black background&#10;&#10;Description generated with very high confidence"/>
            <p:cNvPicPr preferRelativeResize="0"/>
            <p:nvPr/>
          </p:nvPicPr>
          <p:blipFill rotWithShape="1">
            <a:blip r:embed="rId3">
              <a:alphaModFix/>
            </a:blip>
            <a:srcRect l="29716" r="51839"/>
            <a:stretch/>
          </p:blipFill>
          <p:spPr>
            <a:xfrm>
              <a:off x="897060" y="7045495"/>
              <a:ext cx="12637867" cy="796282"/>
            </a:xfrm>
            <a:prstGeom prst="rect">
              <a:avLst/>
            </a:prstGeom>
            <a:noFill/>
            <a:ln>
              <a:noFill/>
            </a:ln>
          </p:spPr>
        </p:pic>
        <p:sp>
          <p:nvSpPr>
            <p:cNvPr id="103" name="Google Shape;103;p1"/>
            <p:cNvSpPr txBox="1"/>
            <p:nvPr/>
          </p:nvSpPr>
          <p:spPr>
            <a:xfrm>
              <a:off x="787187" y="7045495"/>
              <a:ext cx="1263786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Arial"/>
                  <a:ea typeface="Arial"/>
                  <a:cs typeface="Arial"/>
                  <a:sym typeface="Arial"/>
                </a:rPr>
                <a:t>Project Objective and Goals</a:t>
              </a:r>
              <a:endParaRPr/>
            </a:p>
          </p:txBody>
        </p:sp>
      </p:grpSp>
      <p:grpSp>
        <p:nvGrpSpPr>
          <p:cNvPr id="104" name="Google Shape;104;p1"/>
          <p:cNvGrpSpPr/>
          <p:nvPr/>
        </p:nvGrpSpPr>
        <p:grpSpPr>
          <a:xfrm>
            <a:off x="14220727" y="6466222"/>
            <a:ext cx="15544097" cy="888027"/>
            <a:chOff x="-665203" y="6999622"/>
            <a:chExt cx="15544097" cy="888027"/>
          </a:xfrm>
        </p:grpSpPr>
        <p:pic>
          <p:nvPicPr>
            <p:cNvPr id="105" name="Google Shape;105;p1" descr="A close up of text on a black background&#10;&#10;Description generated with very high confidence"/>
            <p:cNvPicPr preferRelativeResize="0"/>
            <p:nvPr/>
          </p:nvPicPr>
          <p:blipFill rotWithShape="1">
            <a:blip r:embed="rId3">
              <a:alphaModFix/>
            </a:blip>
            <a:srcRect l="29716" r="51839"/>
            <a:stretch/>
          </p:blipFill>
          <p:spPr>
            <a:xfrm>
              <a:off x="-483026" y="6999622"/>
              <a:ext cx="15361920" cy="876870"/>
            </a:xfrm>
            <a:prstGeom prst="rect">
              <a:avLst/>
            </a:prstGeom>
            <a:noFill/>
            <a:ln>
              <a:noFill/>
            </a:ln>
          </p:spPr>
        </p:pic>
        <p:sp>
          <p:nvSpPr>
            <p:cNvPr id="106" name="Google Shape;106;p1"/>
            <p:cNvSpPr txBox="1"/>
            <p:nvPr/>
          </p:nvSpPr>
          <p:spPr>
            <a:xfrm>
              <a:off x="-665203" y="7045495"/>
              <a:ext cx="14999126" cy="8421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Arial"/>
                  <a:ea typeface="Arial"/>
                  <a:cs typeface="Arial"/>
                  <a:sym typeface="Arial"/>
                </a:rPr>
                <a:t>Aerogel Fabrication</a:t>
              </a:r>
              <a:endParaRPr/>
            </a:p>
          </p:txBody>
        </p:sp>
      </p:grpSp>
      <p:grpSp>
        <p:nvGrpSpPr>
          <p:cNvPr id="107" name="Google Shape;107;p1"/>
          <p:cNvGrpSpPr/>
          <p:nvPr/>
        </p:nvGrpSpPr>
        <p:grpSpPr>
          <a:xfrm>
            <a:off x="30532118" y="6466222"/>
            <a:ext cx="12747740" cy="830997"/>
            <a:chOff x="787187" y="7045495"/>
            <a:chExt cx="12747740" cy="830997"/>
          </a:xfrm>
        </p:grpSpPr>
        <p:pic>
          <p:nvPicPr>
            <p:cNvPr id="108" name="Google Shape;108;p1" descr="A close up of text on a black background&#10;&#10;Description generated with very high confidence"/>
            <p:cNvPicPr preferRelativeResize="0"/>
            <p:nvPr/>
          </p:nvPicPr>
          <p:blipFill rotWithShape="1">
            <a:blip r:embed="rId3">
              <a:alphaModFix/>
            </a:blip>
            <a:srcRect l="29716" r="51839"/>
            <a:stretch/>
          </p:blipFill>
          <p:spPr>
            <a:xfrm>
              <a:off x="897060" y="7045495"/>
              <a:ext cx="12637867" cy="796282"/>
            </a:xfrm>
            <a:prstGeom prst="rect">
              <a:avLst/>
            </a:prstGeom>
            <a:noFill/>
            <a:ln>
              <a:noFill/>
            </a:ln>
          </p:spPr>
        </p:pic>
        <p:sp>
          <p:nvSpPr>
            <p:cNvPr id="109" name="Google Shape;109;p1"/>
            <p:cNvSpPr txBox="1"/>
            <p:nvPr/>
          </p:nvSpPr>
          <p:spPr>
            <a:xfrm>
              <a:off x="787187" y="7045495"/>
              <a:ext cx="1263786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Arial"/>
                  <a:ea typeface="Arial"/>
                  <a:cs typeface="Arial"/>
                  <a:sym typeface="Arial"/>
                </a:rPr>
                <a:t>Conclusions</a:t>
              </a:r>
              <a:endParaRPr/>
            </a:p>
          </p:txBody>
        </p:sp>
      </p:grpSp>
      <p:sp>
        <p:nvSpPr>
          <p:cNvPr id="110" name="Google Shape;110;p1"/>
          <p:cNvSpPr txBox="1"/>
          <p:nvPr/>
        </p:nvSpPr>
        <p:spPr>
          <a:xfrm>
            <a:off x="890625" y="14217575"/>
            <a:ext cx="12637800" cy="181938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Silica aerogels are a nanoporous material and consist of 90-99% air. They have many unique properties such as a low density, low thermal and electrical conductivity, and large surface area. Due to these properties they can be used in a wide range of applications such as in </a:t>
            </a:r>
            <a:r>
              <a:rPr lang="en-US" sz="2400">
                <a:latin typeface="Arial"/>
                <a:ea typeface="Arial"/>
                <a:cs typeface="Arial"/>
                <a:sym typeface="Arial"/>
              </a:rPr>
              <a:t>ac</a:t>
            </a:r>
            <a:r>
              <a:rPr lang="en-US" sz="2400"/>
              <a:t>o</a:t>
            </a:r>
            <a:r>
              <a:rPr lang="en-US" sz="2400">
                <a:latin typeface="Arial"/>
                <a:ea typeface="Arial"/>
                <a:cs typeface="Arial"/>
                <a:sym typeface="Arial"/>
              </a:rPr>
              <a:t>ustic d</a:t>
            </a:r>
            <a:r>
              <a:rPr lang="en-US" sz="2400">
                <a:solidFill>
                  <a:schemeClr val="dk1"/>
                </a:solidFill>
                <a:latin typeface="Arial"/>
                <a:ea typeface="Arial"/>
                <a:cs typeface="Arial"/>
                <a:sym typeface="Arial"/>
              </a:rPr>
              <a:t>evices [</a:t>
            </a:r>
            <a:r>
              <a:rPr lang="en-US" sz="2400">
                <a:solidFill>
                  <a:schemeClr val="dk1"/>
                </a:solidFill>
              </a:rPr>
              <a:t>3</a:t>
            </a:r>
            <a:r>
              <a:rPr lang="en-US" sz="2400">
                <a:solidFill>
                  <a:schemeClr val="dk1"/>
                </a:solidFill>
                <a:latin typeface="Arial"/>
                <a:ea typeface="Arial"/>
                <a:cs typeface="Arial"/>
                <a:sym typeface="Arial"/>
              </a:rPr>
              <a:t>] and in walls and windows as a form of insulation [</a:t>
            </a:r>
            <a:r>
              <a:rPr lang="en-US" sz="2400">
                <a:solidFill>
                  <a:schemeClr val="dk1"/>
                </a:solidFill>
              </a:rPr>
              <a:t>4</a:t>
            </a:r>
            <a:r>
              <a:rPr lang="en-US" sz="2400">
                <a:solidFill>
                  <a:schemeClr val="dk1"/>
                </a:solidFill>
                <a:latin typeface="Arial"/>
                <a:ea typeface="Arial"/>
                <a:cs typeface="Arial"/>
                <a:sym typeface="Arial"/>
              </a:rPr>
              <a:t>].</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Producing a monolithic aerogel is difficult as it requires a supercritical extraction method. At Union, we use the RSCE method using a hydraulic hot press and steel mold, (Fig 1). We have made 10 cm x 11 cm x 1.5 cm silica aerogels in approximately 10 hrs; however, we have had problems with the aerogels cracking, (Fig 2).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ctr" rtl="0">
              <a:spcBef>
                <a:spcPts val="0"/>
              </a:spcBef>
              <a:spcAft>
                <a:spcPts val="0"/>
              </a:spcAft>
              <a:buNone/>
            </a:pPr>
            <a:endParaRPr sz="2400" b="1">
              <a:solidFill>
                <a:schemeClr val="dk1"/>
              </a:solidFill>
            </a:endParaRPr>
          </a:p>
          <a:p>
            <a:pPr marL="0" marR="0" lvl="0" indent="0" algn="l" rtl="0">
              <a:spcBef>
                <a:spcPts val="0"/>
              </a:spcBef>
              <a:spcAft>
                <a:spcPts val="0"/>
              </a:spcAft>
              <a:buNone/>
            </a:pPr>
            <a:endParaRPr sz="2400">
              <a:solidFill>
                <a:schemeClr val="dk1"/>
              </a:solidFill>
            </a:endParaRPr>
          </a:p>
          <a:p>
            <a:pPr marL="0" marR="0" lvl="0" indent="0" algn="l" rtl="0">
              <a:spcBef>
                <a:spcPts val="0"/>
              </a:spcBef>
              <a:spcAft>
                <a:spcPts val="0"/>
              </a:spcAft>
              <a:buNone/>
            </a:pPr>
            <a:endParaRPr sz="2400">
              <a:solidFill>
                <a:schemeClr val="dk1"/>
              </a:solidFill>
            </a:endParaRPr>
          </a:p>
          <a:p>
            <a:pPr marL="0" marR="0" lvl="0" indent="0" algn="l" rtl="0">
              <a:spcBef>
                <a:spcPts val="0"/>
              </a:spcBef>
              <a:spcAft>
                <a:spcPts val="0"/>
              </a:spcAft>
              <a:buNone/>
            </a:pPr>
            <a:endParaRPr sz="2400">
              <a:solidFill>
                <a:schemeClr val="dk1"/>
              </a:solidFill>
            </a:endParaRPr>
          </a:p>
          <a:p>
            <a:pPr marL="0" marR="0" lvl="0" indent="0" algn="l" rtl="0">
              <a:spcBef>
                <a:spcPts val="0"/>
              </a:spcBef>
              <a:spcAft>
                <a:spcPts val="0"/>
              </a:spcAft>
              <a:buNone/>
            </a:pPr>
            <a:endParaRPr sz="2400">
              <a:solidFill>
                <a:schemeClr val="dk1"/>
              </a:solidFill>
            </a:endParaRPr>
          </a:p>
          <a:p>
            <a:pPr marL="0" marR="0" lvl="0" indent="0" algn="l" rtl="0">
              <a:spcBef>
                <a:spcPts val="0"/>
              </a:spcBef>
              <a:spcAft>
                <a:spcPts val="0"/>
              </a:spcAft>
              <a:buNone/>
            </a:pPr>
            <a:endParaRPr sz="2400">
              <a:solidFill>
                <a:schemeClr val="dk1"/>
              </a:solidFill>
            </a:endParaRPr>
          </a:p>
          <a:p>
            <a:pPr marL="0" marR="0" lvl="0" indent="0" algn="l" rtl="0">
              <a:spcBef>
                <a:spcPts val="0"/>
              </a:spcBef>
              <a:spcAft>
                <a:spcPts val="0"/>
              </a:spcAft>
              <a:buNone/>
            </a:pPr>
            <a:endParaRPr sz="2400">
              <a:solidFill>
                <a:schemeClr val="dk1"/>
              </a:solidFill>
            </a:endParaRPr>
          </a:p>
          <a:p>
            <a:pPr marL="0" marR="0" lvl="0" indent="0" algn="l" rtl="0">
              <a:spcBef>
                <a:spcPts val="0"/>
              </a:spcBef>
              <a:spcAft>
                <a:spcPts val="0"/>
              </a:spcAft>
              <a:buNone/>
            </a:pPr>
            <a:endParaRPr sz="2400">
              <a:solidFill>
                <a:schemeClr val="dk1"/>
              </a:solidFill>
            </a:endParaRPr>
          </a:p>
          <a:p>
            <a:pPr marL="0" marR="0" lvl="0" indent="0" algn="l" rtl="0">
              <a:spcBef>
                <a:spcPts val="0"/>
              </a:spcBef>
              <a:spcAft>
                <a:spcPts val="0"/>
              </a:spcAft>
              <a:buNone/>
            </a:pPr>
            <a:endParaRPr sz="2400">
              <a:solidFill>
                <a:schemeClr val="dk1"/>
              </a:solidFill>
            </a:endParaRPr>
          </a:p>
          <a:p>
            <a:pPr marL="0" marR="0" lvl="0" indent="0" algn="l" rtl="0">
              <a:spcBef>
                <a:spcPts val="0"/>
              </a:spcBef>
              <a:spcAft>
                <a:spcPts val="0"/>
              </a:spcAft>
              <a:buNone/>
            </a:pPr>
            <a:r>
              <a:rPr lang="en-US" sz="2400">
                <a:solidFill>
                  <a:schemeClr val="dk1"/>
                </a:solidFill>
              </a:rPr>
              <a:t>Based on previous research conducted to understand the cracking in silica aerogels, these are a set of important factors that can be statistically analyzed using a DOE to determine which ones are the most significant.</a:t>
            </a:r>
            <a:endParaRPr sz="2400">
              <a:solidFill>
                <a:schemeClr val="dk1"/>
              </a:solidFill>
            </a:endParaRPr>
          </a:p>
          <a:p>
            <a:pPr marL="0" marR="0" lvl="0" indent="0" algn="l" rtl="0">
              <a:spcBef>
                <a:spcPts val="0"/>
              </a:spcBef>
              <a:spcAft>
                <a:spcPts val="0"/>
              </a:spcAft>
              <a:buNone/>
            </a:pPr>
            <a:endParaRPr sz="2400">
              <a:solidFill>
                <a:schemeClr val="dk1"/>
              </a:solidFill>
            </a:endParaRPr>
          </a:p>
          <a:p>
            <a:pPr marL="0" lvl="0" indent="0" algn="ctr" rtl="0">
              <a:spcBef>
                <a:spcPts val="0"/>
              </a:spcBef>
              <a:spcAft>
                <a:spcPts val="0"/>
              </a:spcAft>
              <a:buNone/>
            </a:pPr>
            <a:r>
              <a:rPr lang="en-US" sz="2400" b="1">
                <a:solidFill>
                  <a:schemeClr val="dk1"/>
                </a:solidFill>
              </a:rPr>
              <a:t>List of Important Factors in the Production Process</a:t>
            </a:r>
            <a:endParaRPr sz="2400">
              <a:solidFill>
                <a:schemeClr val="dk1"/>
              </a:solidFill>
            </a:endParaRPr>
          </a:p>
          <a:p>
            <a:pPr marL="342900" marR="0" lvl="0" indent="-342900" algn="just" rtl="0">
              <a:spcBef>
                <a:spcPts val="0"/>
              </a:spcBef>
              <a:spcAft>
                <a:spcPts val="0"/>
              </a:spcAft>
              <a:buClr>
                <a:schemeClr val="dk1"/>
              </a:buClr>
              <a:buSzPts val="2400"/>
              <a:buFont typeface="Arial"/>
              <a:buChar char="•"/>
            </a:pPr>
            <a:r>
              <a:rPr lang="en-US" sz="2400" b="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Catalyst: </a:t>
            </a:r>
            <a:r>
              <a:rPr lang="en-US" sz="24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silica n</a:t>
            </a:r>
            <a:r>
              <a:rPr lang="en-US" sz="24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etwork needs to form in the supercritical state which is controlled by the amount of catalyst used [</a:t>
            </a:r>
            <a:r>
              <a:rPr lang="en-US" sz="24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5</a:t>
            </a:r>
            <a:r>
              <a:rPr lang="en-US" sz="24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342900" marR="0" lvl="0" indent="-342900" algn="just" rtl="0">
              <a:spcBef>
                <a:spcPts val="0"/>
              </a:spcBef>
              <a:spcAft>
                <a:spcPts val="0"/>
              </a:spcAft>
              <a:buClr>
                <a:schemeClr val="dk1"/>
              </a:buClr>
              <a:buSzPts val="2400"/>
              <a:buFont typeface="Arial"/>
              <a:buChar char="•"/>
            </a:pPr>
            <a:r>
              <a:rPr lang="en-US" sz="2400" b="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Heating rate:</a:t>
            </a:r>
            <a:r>
              <a:rPr lang="en-US" sz="24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r>
              <a:rPr lang="en-US" sz="24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t</a:t>
            </a:r>
            <a:r>
              <a:rPr lang="en-US" sz="24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he heating rate cannot be too fast as stretches would be produced in the gel network while a slow heating rate allows liquid to escape from the gel [</a:t>
            </a:r>
            <a:r>
              <a:rPr lang="en-US" sz="24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6</a:t>
            </a:r>
            <a:r>
              <a:rPr lang="en-US" sz="24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endParaRPr>
          </a:p>
          <a:p>
            <a:pPr marL="342900" marR="0" lvl="0" indent="-342900" algn="just" rtl="0">
              <a:spcBef>
                <a:spcPts val="0"/>
              </a:spcBef>
              <a:spcAft>
                <a:spcPts val="0"/>
              </a:spcAft>
              <a:buClr>
                <a:schemeClr val="dk1"/>
              </a:buClr>
              <a:buSzPts val="2400"/>
              <a:buFont typeface="Arial"/>
              <a:buChar char="•"/>
            </a:pPr>
            <a:r>
              <a:rPr lang="en-US" sz="2400" b="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Depressurization:</a:t>
            </a:r>
            <a:r>
              <a:rPr lang="en-US" sz="24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like in other supercritical extraction methods, the rate of pressure release has been shown to be in portant, as too fast of a pressure release</a:t>
            </a:r>
            <a:r>
              <a:rPr lang="en-US" sz="24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will cause the</a:t>
            </a:r>
            <a:r>
              <a:rPr lang="en-US" sz="24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 vapor </a:t>
            </a:r>
            <a:r>
              <a:rPr lang="en-US" sz="24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to</a:t>
            </a:r>
            <a:r>
              <a:rPr lang="en-US" sz="24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 expand in the gel net</a:t>
            </a:r>
            <a:r>
              <a:rPr lang="en-US" sz="24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work and it will not be able to escape [</a:t>
            </a:r>
            <a:r>
              <a:rPr lang="en-US" sz="24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7</a:t>
            </a:r>
            <a:r>
              <a:rPr lang="en-US" sz="24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endParaRPr>
          </a:p>
          <a:p>
            <a:pPr marL="342900" marR="0" lvl="0" indent="-342900" algn="just" rtl="0">
              <a:spcBef>
                <a:spcPts val="0"/>
              </a:spcBef>
              <a:spcAft>
                <a:spcPts val="0"/>
              </a:spcAft>
              <a:buClr>
                <a:schemeClr val="dk1"/>
              </a:buClr>
              <a:buSzPts val="2400"/>
              <a:buFont typeface="Arial"/>
              <a:buChar char="•"/>
            </a:pPr>
            <a:r>
              <a:rPr lang="en-US" sz="2400" b="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Cooling rate: </a:t>
            </a:r>
            <a:r>
              <a:rPr lang="en-US" sz="24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cooling too fast will damage the pore structure [</a:t>
            </a:r>
            <a:r>
              <a:rPr lang="en-US" sz="24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1</a:t>
            </a:r>
            <a:r>
              <a:rPr lang="en-US" sz="24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 and when producing larger aerogel monoliths, an even slower cooling rate is necessary [6].</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endParaRPr>
          </a:p>
          <a:p>
            <a:pPr marL="342900" marR="0" lvl="0" indent="-342900" algn="just" rtl="0">
              <a:spcBef>
                <a:spcPts val="0"/>
              </a:spcBef>
              <a:spcAft>
                <a:spcPts val="0"/>
              </a:spcAft>
              <a:buClr>
                <a:schemeClr val="dk1"/>
              </a:buClr>
              <a:buSzPts val="2400"/>
              <a:buFont typeface="Arial"/>
              <a:buChar char="•"/>
            </a:pPr>
            <a:r>
              <a:rPr lang="en-US" sz="2400" b="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Sealing force: </a:t>
            </a:r>
            <a:r>
              <a:rPr lang="en-US" sz="24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larger sealing force is needed for larger aerogel monoliths [</a:t>
            </a:r>
            <a:r>
              <a:rPr lang="en-US" sz="24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6</a:t>
            </a:r>
            <a:r>
              <a:rPr lang="en-US" sz="24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endParaRPr>
          </a:p>
          <a:p>
            <a:pPr marL="342900" marR="0" lvl="0" indent="-342900" algn="just" rtl="0">
              <a:spcBef>
                <a:spcPts val="0"/>
              </a:spcBef>
              <a:spcAft>
                <a:spcPts val="0"/>
              </a:spcAft>
              <a:buClr>
                <a:schemeClr val="dk1"/>
              </a:buClr>
              <a:buSzPts val="2400"/>
              <a:buFont typeface="Arial"/>
              <a:buChar char="•"/>
            </a:pPr>
            <a:r>
              <a:rPr lang="en-US" sz="2400" b="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Maximum temperature: </a:t>
            </a:r>
            <a:r>
              <a:rPr lang="en-US" sz="24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important to get the solution to a supercritical state but at larger maximum temperatures, larger pores are present, thus affecting the structural integrity of the aerogel [</a:t>
            </a:r>
            <a:r>
              <a:rPr lang="en-US" sz="24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6</a:t>
            </a:r>
            <a:r>
              <a:rPr lang="en-US" sz="24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endParaRPr>
          </a:p>
          <a:p>
            <a:pPr marL="342900" marR="0" lvl="0" indent="-342900" algn="just" rtl="0">
              <a:spcBef>
                <a:spcPts val="0"/>
              </a:spcBef>
              <a:spcAft>
                <a:spcPts val="0"/>
              </a:spcAft>
              <a:buClr>
                <a:schemeClr val="dk1"/>
              </a:buClr>
              <a:buSzPts val="2400"/>
              <a:buFont typeface="Arial"/>
              <a:buChar char="•"/>
            </a:pPr>
            <a:r>
              <a:rPr lang="en-US" sz="2400" b="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Grease</a:t>
            </a:r>
            <a:r>
              <a:rPr lang="en-US" sz="24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 applying grease to the inside surfaces of the three-part mold decreases the amount of cracking present and prevents the aerogel from sticking to the mold [</a:t>
            </a:r>
            <a:r>
              <a:rPr lang="en-US" sz="24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8</a:t>
            </a:r>
            <a:r>
              <a:rPr lang="en-US" sz="24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a:t>
            </a:r>
            <a:endParaRPr sz="2400"/>
          </a:p>
        </p:txBody>
      </p:sp>
      <p:grpSp>
        <p:nvGrpSpPr>
          <p:cNvPr id="111" name="Google Shape;111;p1"/>
          <p:cNvGrpSpPr/>
          <p:nvPr/>
        </p:nvGrpSpPr>
        <p:grpSpPr>
          <a:xfrm>
            <a:off x="835658" y="13408278"/>
            <a:ext cx="12747740" cy="830997"/>
            <a:chOff x="787187" y="7045495"/>
            <a:chExt cx="12747740" cy="830997"/>
          </a:xfrm>
        </p:grpSpPr>
        <p:pic>
          <p:nvPicPr>
            <p:cNvPr id="112" name="Google Shape;112;p1" descr="A close up of text on a black background&#10;&#10;Description generated with very high confidence"/>
            <p:cNvPicPr preferRelativeResize="0"/>
            <p:nvPr/>
          </p:nvPicPr>
          <p:blipFill rotWithShape="1">
            <a:blip r:embed="rId3">
              <a:alphaModFix/>
            </a:blip>
            <a:srcRect l="29716" r="51839"/>
            <a:stretch/>
          </p:blipFill>
          <p:spPr>
            <a:xfrm>
              <a:off x="897060" y="7045495"/>
              <a:ext cx="12637867" cy="796282"/>
            </a:xfrm>
            <a:prstGeom prst="rect">
              <a:avLst/>
            </a:prstGeom>
            <a:noFill/>
            <a:ln>
              <a:noFill/>
            </a:ln>
          </p:spPr>
        </p:pic>
        <p:sp>
          <p:nvSpPr>
            <p:cNvPr id="113" name="Google Shape;113;p1"/>
            <p:cNvSpPr txBox="1"/>
            <p:nvPr/>
          </p:nvSpPr>
          <p:spPr>
            <a:xfrm>
              <a:off x="787187" y="7045495"/>
              <a:ext cx="1263786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Arial"/>
                  <a:ea typeface="Arial"/>
                  <a:cs typeface="Arial"/>
                  <a:sym typeface="Arial"/>
                </a:rPr>
                <a:t>Background</a:t>
              </a:r>
              <a:endParaRPr/>
            </a:p>
          </p:txBody>
        </p:sp>
      </p:grpSp>
      <p:sp>
        <p:nvSpPr>
          <p:cNvPr id="114" name="Google Shape;114;p1"/>
          <p:cNvSpPr txBox="1"/>
          <p:nvPr/>
        </p:nvSpPr>
        <p:spPr>
          <a:xfrm>
            <a:off x="905075" y="7459575"/>
            <a:ext cx="9346800" cy="6218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Silica aerogel monoliths are difficult to produce with no imperfections, i.e., cracking and chipping. In order to make a monolithic aerogel, a supercritical extraction is needed. Research has been conducted in the past to determine the best parameters that will minimize the stresses induced in the aerogels, thus minimizing the cracking. Many studies have looked into </a:t>
            </a:r>
            <a:r>
              <a:rPr lang="en-US" sz="2400">
                <a:solidFill>
                  <a:schemeClr val="dk1"/>
                </a:solidFill>
              </a:rPr>
              <a:t>the factors that cause cracking in aerogel monoliths</a:t>
            </a:r>
            <a:r>
              <a:rPr lang="en-US" sz="2400">
                <a:solidFill>
                  <a:schemeClr val="dk1"/>
                </a:solidFill>
                <a:latin typeface="Arial"/>
                <a:ea typeface="Arial"/>
                <a:cs typeface="Arial"/>
                <a:sym typeface="Arial"/>
              </a:rPr>
              <a:t>. At Union College, we make aerogels using the patented Rapid Supercritical Extraction (RSCE) method </a:t>
            </a:r>
            <a:r>
              <a:rPr lang="en-US" sz="2400">
                <a:solidFill>
                  <a:schemeClr val="dk1"/>
                </a:solidFill>
              </a:rPr>
              <a:t>and can produce s</a:t>
            </a:r>
            <a:r>
              <a:rPr lang="en-US" sz="2400">
                <a:solidFill>
                  <a:schemeClr val="dk1"/>
                </a:solidFill>
                <a:latin typeface="Arial"/>
                <a:ea typeface="Arial"/>
                <a:cs typeface="Arial"/>
                <a:sym typeface="Arial"/>
              </a:rPr>
              <a:t>ilica aerogel monoliths, 10 cm x 11 cm x 1.5 cm, in approximately 10 hours [</a:t>
            </a:r>
            <a:r>
              <a:rPr lang="en-US" sz="2400">
                <a:solidFill>
                  <a:schemeClr val="dk1"/>
                </a:solidFill>
              </a:rPr>
              <a:t>2</a:t>
            </a:r>
            <a:r>
              <a:rPr lang="en-US" sz="2400">
                <a:solidFill>
                  <a:schemeClr val="dk1"/>
                </a:solidFill>
                <a:latin typeface="Arial"/>
                <a:ea typeface="Arial"/>
                <a:cs typeface="Arial"/>
                <a:sym typeface="Arial"/>
              </a:rPr>
              <a:t>]. However, we have had difficult</a:t>
            </a:r>
            <a:r>
              <a:rPr lang="en-US" sz="2400">
                <a:latin typeface="Arial"/>
                <a:ea typeface="Arial"/>
                <a:cs typeface="Arial"/>
                <a:sym typeface="Arial"/>
              </a:rPr>
              <a:t>y</a:t>
            </a:r>
            <a:r>
              <a:rPr lang="en-US" sz="2400">
                <a:solidFill>
                  <a:schemeClr val="dk1"/>
                </a:solidFill>
                <a:latin typeface="Arial"/>
                <a:ea typeface="Arial"/>
                <a:cs typeface="Arial"/>
                <a:sym typeface="Arial"/>
              </a:rPr>
              <a:t> producing crack free aerogels as we have approximately a 50% success rate. The goal of this project was to set up a two-level Plackett </a:t>
            </a:r>
            <a:r>
              <a:rPr lang="en-US" sz="2400">
                <a:solidFill>
                  <a:schemeClr val="dk1"/>
                </a:solidFill>
              </a:rPr>
              <a:t>Burman screening design to statistically determine the most important factors in the production process. This will allow us to produce aerogel windows with larger, crack-free, monolithic samples.</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a:p>
        </p:txBody>
      </p:sp>
      <p:pic>
        <p:nvPicPr>
          <p:cNvPr id="115" name="Google Shape;115;p1"/>
          <p:cNvPicPr preferRelativeResize="0"/>
          <p:nvPr/>
        </p:nvPicPr>
        <p:blipFill rotWithShape="1">
          <a:blip r:embed="rId7">
            <a:alphaModFix/>
          </a:blip>
          <a:srcRect/>
          <a:stretch/>
        </p:blipFill>
        <p:spPr>
          <a:xfrm>
            <a:off x="525225" y="17565900"/>
            <a:ext cx="8022248" cy="4155900"/>
          </a:xfrm>
          <a:prstGeom prst="rect">
            <a:avLst/>
          </a:prstGeom>
          <a:noFill/>
          <a:ln>
            <a:noFill/>
          </a:ln>
        </p:spPr>
      </p:pic>
      <p:pic>
        <p:nvPicPr>
          <p:cNvPr id="116" name="Google Shape;116;p1"/>
          <p:cNvPicPr preferRelativeResize="0"/>
          <p:nvPr/>
        </p:nvPicPr>
        <p:blipFill rotWithShape="1">
          <a:blip r:embed="rId8">
            <a:alphaModFix/>
          </a:blip>
          <a:srcRect/>
          <a:stretch/>
        </p:blipFill>
        <p:spPr>
          <a:xfrm>
            <a:off x="7070175" y="21347637"/>
            <a:ext cx="6392200" cy="3307739"/>
          </a:xfrm>
          <a:prstGeom prst="rect">
            <a:avLst/>
          </a:prstGeom>
          <a:noFill/>
          <a:ln>
            <a:noFill/>
          </a:ln>
        </p:spPr>
      </p:pic>
      <p:sp>
        <p:nvSpPr>
          <p:cNvPr id="117" name="Google Shape;117;p1"/>
          <p:cNvSpPr txBox="1"/>
          <p:nvPr/>
        </p:nvSpPr>
        <p:spPr>
          <a:xfrm flipH="1">
            <a:off x="1639277" y="22740650"/>
            <a:ext cx="5659500" cy="369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Arial"/>
                <a:ea typeface="Arial"/>
                <a:cs typeface="Arial"/>
                <a:sym typeface="Arial"/>
              </a:rPr>
              <a:t>Figure 2: Various cracked silica aerogel monoliths.</a:t>
            </a:r>
            <a:endParaRPr/>
          </a:p>
        </p:txBody>
      </p:sp>
      <p:sp>
        <p:nvSpPr>
          <p:cNvPr id="118" name="Google Shape;118;p1"/>
          <p:cNvSpPr txBox="1"/>
          <p:nvPr/>
        </p:nvSpPr>
        <p:spPr>
          <a:xfrm flipH="1">
            <a:off x="8980650" y="19396800"/>
            <a:ext cx="4662000" cy="646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Arial"/>
                <a:ea typeface="Arial"/>
                <a:cs typeface="Arial"/>
                <a:sym typeface="Arial"/>
              </a:rPr>
              <a:t>Figure 1: Image of hydraulic hot press and three-part mold used in the RSCE method.  </a:t>
            </a:r>
            <a:endParaRPr/>
          </a:p>
        </p:txBody>
      </p:sp>
      <p:sp>
        <p:nvSpPr>
          <p:cNvPr id="119" name="Google Shape;119;p1"/>
          <p:cNvSpPr txBox="1"/>
          <p:nvPr/>
        </p:nvSpPr>
        <p:spPr>
          <a:xfrm>
            <a:off x="19165380" y="7440884"/>
            <a:ext cx="10644000" cy="41559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dk1"/>
                </a:solidFill>
                <a:latin typeface="Arial"/>
                <a:ea typeface="Arial"/>
                <a:cs typeface="Arial"/>
                <a:sym typeface="Arial"/>
              </a:rPr>
              <a:t>Mold Design: </a:t>
            </a:r>
            <a:r>
              <a:rPr lang="en-US" sz="2400">
                <a:solidFill>
                  <a:schemeClr val="dk1"/>
                </a:solidFill>
                <a:latin typeface="Arial"/>
                <a:ea typeface="Arial"/>
                <a:cs typeface="Arial"/>
                <a:sym typeface="Arial"/>
              </a:rPr>
              <a:t>Three-part mold consisting of a top, middle, and bottom portion, (Fig 3). There is the connecting surface on the bottom mold with an identical surface on the top mold, </a:t>
            </a:r>
            <a:r>
              <a:rPr lang="en-US" sz="2400">
                <a:solidFill>
                  <a:schemeClr val="dk1"/>
                </a:solidFill>
              </a:rPr>
              <a:t>(Fig 3d)</a:t>
            </a:r>
            <a:r>
              <a:rPr lang="en-US" sz="2400">
                <a:solidFill>
                  <a:schemeClr val="dk1"/>
                </a:solidFill>
                <a:latin typeface="Arial"/>
                <a:ea typeface="Arial"/>
                <a:cs typeface="Arial"/>
                <a:sym typeface="Arial"/>
              </a:rPr>
              <a:t>. Surfaces that come in contact with the aerogel are the raised portion of the bottom mold, with an identical surface on the top mold and the inside surface of the middle mold, </a:t>
            </a:r>
            <a:r>
              <a:rPr lang="en-US" sz="2400">
                <a:solidFill>
                  <a:schemeClr val="dk1"/>
                </a:solidFill>
              </a:rPr>
              <a:t>(Fig 3e)</a:t>
            </a:r>
            <a:r>
              <a:rPr lang="en-US" sz="2400">
                <a:solidFill>
                  <a:schemeClr val="dk1"/>
                </a:solidFill>
                <a:latin typeface="Arial"/>
                <a:ea typeface="Arial"/>
                <a:cs typeface="Arial"/>
                <a:sym typeface="Arial"/>
              </a:rPr>
              <a:t>. </a:t>
            </a:r>
            <a:endParaRPr/>
          </a:p>
          <a:p>
            <a:pPr marL="0" marR="0" lvl="0" indent="0" algn="just" rtl="0">
              <a:spcBef>
                <a:spcPts val="0"/>
              </a:spcBef>
              <a:spcAft>
                <a:spcPts val="0"/>
              </a:spcAft>
              <a:buNone/>
            </a:pPr>
            <a:r>
              <a:rPr lang="en-US" sz="2400" b="1">
                <a:solidFill>
                  <a:schemeClr val="dk1"/>
                </a:solidFill>
                <a:latin typeface="Arial"/>
                <a:ea typeface="Arial"/>
                <a:cs typeface="Arial"/>
                <a:sym typeface="Arial"/>
              </a:rPr>
              <a:t>Mold Preparation:</a:t>
            </a:r>
            <a:r>
              <a:rPr lang="en-US" sz="2400">
                <a:solidFill>
                  <a:schemeClr val="dk1"/>
                </a:solidFill>
                <a:latin typeface="Arial"/>
                <a:ea typeface="Arial"/>
                <a:cs typeface="Arial"/>
                <a:sym typeface="Arial"/>
              </a:rPr>
              <a:t> The mold is cleaned using soap and acetone. It is sanded with a 1500 grit sandpaper. A thick layer of grease is applied to the connecting surfaces of the top and bottom mold, and a thin layer of grease is applied to the surfaces that come in contact with the aerogel. </a:t>
            </a:r>
            <a:endParaRPr/>
          </a:p>
          <a:p>
            <a:pPr marL="0" marR="0" lvl="0" indent="0" algn="just" rtl="0">
              <a:spcBef>
                <a:spcPts val="0"/>
              </a:spcBef>
              <a:spcAft>
                <a:spcPts val="0"/>
              </a:spcAft>
              <a:buNone/>
            </a:pPr>
            <a:r>
              <a:rPr lang="en-US" sz="2400" b="1">
                <a:solidFill>
                  <a:schemeClr val="dk1"/>
                </a:solidFill>
                <a:latin typeface="Arial"/>
                <a:ea typeface="Arial"/>
                <a:cs typeface="Arial"/>
                <a:sym typeface="Arial"/>
              </a:rPr>
              <a:t>Recipe</a:t>
            </a:r>
            <a:r>
              <a:rPr lang="en-US" sz="2400">
                <a:solidFill>
                  <a:schemeClr val="dk1"/>
                </a:solidFill>
                <a:latin typeface="Arial"/>
                <a:ea typeface="Arial"/>
                <a:cs typeface="Arial"/>
                <a:sym typeface="Arial"/>
              </a:rPr>
              <a:t>: 41.30 g tetramethyl orthosilicate (TMOS), 103.33 g methanol (MeOH), 17.04 g deionized water (H</a:t>
            </a:r>
            <a:r>
              <a:rPr lang="en-US" sz="2400" baseline="-25000">
                <a:solidFill>
                  <a:schemeClr val="dk1"/>
                </a:solidFill>
                <a:latin typeface="Arial"/>
                <a:ea typeface="Arial"/>
                <a:cs typeface="Arial"/>
                <a:sym typeface="Arial"/>
              </a:rPr>
              <a:t>2</a:t>
            </a:r>
            <a:r>
              <a:rPr lang="en-US" sz="2400">
                <a:solidFill>
                  <a:schemeClr val="dk1"/>
                </a:solidFill>
                <a:latin typeface="Arial"/>
                <a:ea typeface="Arial"/>
                <a:cs typeface="Arial"/>
                <a:sym typeface="Arial"/>
              </a:rPr>
              <a:t>O), 1.27 mL 1.5 M ammonia (NH</a:t>
            </a:r>
            <a:r>
              <a:rPr lang="en-US" sz="2400" baseline="-25000">
                <a:solidFill>
                  <a:schemeClr val="dk1"/>
                </a:solidFill>
                <a:latin typeface="Arial"/>
                <a:ea typeface="Arial"/>
                <a:cs typeface="Arial"/>
                <a:sym typeface="Arial"/>
              </a:rPr>
              <a:t>3</a:t>
            </a:r>
            <a:r>
              <a:rPr lang="en-US" sz="2400">
                <a:solidFill>
                  <a:schemeClr val="dk1"/>
                </a:solidFill>
                <a:latin typeface="Arial"/>
                <a:ea typeface="Arial"/>
                <a:cs typeface="Arial"/>
                <a:sym typeface="Arial"/>
              </a:rPr>
              <a:t>).  </a:t>
            </a:r>
            <a:endParaRPr/>
          </a:p>
        </p:txBody>
      </p:sp>
      <p:grpSp>
        <p:nvGrpSpPr>
          <p:cNvPr id="120" name="Google Shape;120;p1"/>
          <p:cNvGrpSpPr/>
          <p:nvPr/>
        </p:nvGrpSpPr>
        <p:grpSpPr>
          <a:xfrm>
            <a:off x="14220727" y="13577867"/>
            <a:ext cx="15544097" cy="888027"/>
            <a:chOff x="-665203" y="6999622"/>
            <a:chExt cx="15544097" cy="888027"/>
          </a:xfrm>
        </p:grpSpPr>
        <p:pic>
          <p:nvPicPr>
            <p:cNvPr id="121" name="Google Shape;121;p1" descr="A close up of text on a black background&#10;&#10;Description generated with very high confidence"/>
            <p:cNvPicPr preferRelativeResize="0"/>
            <p:nvPr/>
          </p:nvPicPr>
          <p:blipFill rotWithShape="1">
            <a:blip r:embed="rId3">
              <a:alphaModFix/>
            </a:blip>
            <a:srcRect l="29716" r="51839"/>
            <a:stretch/>
          </p:blipFill>
          <p:spPr>
            <a:xfrm>
              <a:off x="-483026" y="6999622"/>
              <a:ext cx="15361920" cy="876870"/>
            </a:xfrm>
            <a:prstGeom prst="rect">
              <a:avLst/>
            </a:prstGeom>
            <a:noFill/>
            <a:ln>
              <a:noFill/>
            </a:ln>
          </p:spPr>
        </p:pic>
        <p:sp>
          <p:nvSpPr>
            <p:cNvPr id="122" name="Google Shape;122;p1"/>
            <p:cNvSpPr txBox="1"/>
            <p:nvPr/>
          </p:nvSpPr>
          <p:spPr>
            <a:xfrm>
              <a:off x="-665203" y="7045495"/>
              <a:ext cx="14999126" cy="8421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Arial"/>
                  <a:ea typeface="Arial"/>
                  <a:cs typeface="Arial"/>
                  <a:sym typeface="Arial"/>
                </a:rPr>
                <a:t>First Screening Design</a:t>
              </a:r>
              <a:endParaRPr/>
            </a:p>
          </p:txBody>
        </p:sp>
      </p:grpSp>
      <p:graphicFrame>
        <p:nvGraphicFramePr>
          <p:cNvPr id="123" name="Google Shape;123;p1"/>
          <p:cNvGraphicFramePr/>
          <p:nvPr/>
        </p:nvGraphicFramePr>
        <p:xfrm>
          <a:off x="23162241" y="16803903"/>
          <a:ext cx="5903700" cy="2438400"/>
        </p:xfrm>
        <a:graphic>
          <a:graphicData uri="http://schemas.openxmlformats.org/drawingml/2006/table">
            <a:tbl>
              <a:tblPr firstRow="1" bandRow="1">
                <a:noFill/>
                <a:tableStyleId>{8981073E-B903-423D-BA1B-E2043F6E288A}</a:tableStyleId>
              </a:tblPr>
              <a:tblGrid>
                <a:gridCol w="3624900">
                  <a:extLst>
                    <a:ext uri="{9D8B030D-6E8A-4147-A177-3AD203B41FA5}">
                      <a16:colId xmlns:a16="http://schemas.microsoft.com/office/drawing/2014/main" val="20000"/>
                    </a:ext>
                  </a:extLst>
                </a:gridCol>
                <a:gridCol w="1175375">
                  <a:extLst>
                    <a:ext uri="{9D8B030D-6E8A-4147-A177-3AD203B41FA5}">
                      <a16:colId xmlns:a16="http://schemas.microsoft.com/office/drawing/2014/main" val="20001"/>
                    </a:ext>
                  </a:extLst>
                </a:gridCol>
                <a:gridCol w="1103425">
                  <a:extLst>
                    <a:ext uri="{9D8B030D-6E8A-4147-A177-3AD203B41FA5}">
                      <a16:colId xmlns:a16="http://schemas.microsoft.com/office/drawing/2014/main" val="20002"/>
                    </a:ext>
                  </a:extLst>
                </a:gridCol>
              </a:tblGrid>
              <a:tr h="304800">
                <a:tc>
                  <a:txBody>
                    <a:bodyPr/>
                    <a:lstStyle/>
                    <a:p>
                      <a:pPr marL="0" marR="0" lvl="0" indent="0" algn="ctr" rtl="0">
                        <a:lnSpc>
                          <a:spcPct val="107000"/>
                        </a:lnSpc>
                        <a:spcBef>
                          <a:spcPts val="0"/>
                        </a:spcBef>
                        <a:spcAft>
                          <a:spcPts val="0"/>
                        </a:spcAft>
                        <a:buNone/>
                      </a:pPr>
                      <a:r>
                        <a:rPr lang="en-US" sz="2000" b="1" u="none" strike="noStrike" cap="none">
                          <a:latin typeface="Arial"/>
                          <a:ea typeface="Arial"/>
                          <a:cs typeface="Arial"/>
                          <a:sym typeface="Arial"/>
                        </a:rPr>
                        <a:t>Factor</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None/>
                      </a:pPr>
                      <a:r>
                        <a:rPr lang="en-US" sz="2000" b="1" u="none" strike="noStrike" cap="none">
                          <a:latin typeface="Arial"/>
                          <a:ea typeface="Arial"/>
                          <a:cs typeface="Arial"/>
                          <a:sym typeface="Arial"/>
                        </a:rPr>
                        <a:t>Low (-)</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None/>
                      </a:pPr>
                      <a:r>
                        <a:rPr lang="en-US" sz="2000" b="1" u="none" strike="noStrike" cap="none">
                          <a:latin typeface="Arial"/>
                          <a:ea typeface="Arial"/>
                          <a:cs typeface="Arial"/>
                          <a:sym typeface="Arial"/>
                        </a:rPr>
                        <a:t>High (+)</a:t>
                      </a:r>
                      <a:endParaRPr sz="20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0"/>
                  </a:ext>
                </a:extLst>
              </a:tr>
              <a:tr h="304800">
                <a:tc>
                  <a:txBody>
                    <a:bodyPr/>
                    <a:lstStyle/>
                    <a:p>
                      <a:pPr marL="0" marR="0" lvl="0" indent="0" algn="ctr" rtl="0">
                        <a:lnSpc>
                          <a:spcPct val="107000"/>
                        </a:lnSpc>
                        <a:spcBef>
                          <a:spcPts val="0"/>
                        </a:spcBef>
                        <a:spcAft>
                          <a:spcPts val="0"/>
                        </a:spcAft>
                        <a:buNone/>
                      </a:pPr>
                      <a:r>
                        <a:rPr lang="en-US" sz="2000" b="1" u="none" strike="noStrike" cap="none">
                          <a:latin typeface="Arial"/>
                          <a:ea typeface="Arial"/>
                          <a:cs typeface="Arial"/>
                          <a:sym typeface="Arial"/>
                        </a:rPr>
                        <a:t>Cooling Rate (</a:t>
                      </a:r>
                      <a:r>
                        <a:rPr lang="en-US" sz="2000" b="1">
                          <a:latin typeface="Arial"/>
                          <a:ea typeface="Arial"/>
                          <a:cs typeface="Arial"/>
                          <a:sym typeface="Arial"/>
                        </a:rPr>
                        <a:t>°F/min)</a:t>
                      </a:r>
                      <a:endParaRPr sz="2000" b="1" u="none" strike="noStrike" cap="none">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a:latin typeface="Arial"/>
                          <a:ea typeface="Arial"/>
                          <a:cs typeface="Arial"/>
                          <a:sym typeface="Arial"/>
                        </a:rPr>
                        <a:t>1</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a:latin typeface="Arial"/>
                          <a:ea typeface="Arial"/>
                          <a:cs typeface="Arial"/>
                          <a:sym typeface="Arial"/>
                        </a:rPr>
                        <a:t>5</a:t>
                      </a:r>
                      <a:endParaRPr sz="20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r h="304800">
                <a:tc>
                  <a:txBody>
                    <a:bodyPr/>
                    <a:lstStyle/>
                    <a:p>
                      <a:pPr marL="0" marR="0" lvl="0" indent="0" algn="ctr" rtl="0">
                        <a:lnSpc>
                          <a:spcPct val="107000"/>
                        </a:lnSpc>
                        <a:spcBef>
                          <a:spcPts val="0"/>
                        </a:spcBef>
                        <a:spcAft>
                          <a:spcPts val="0"/>
                        </a:spcAft>
                        <a:buNone/>
                      </a:pPr>
                      <a:r>
                        <a:rPr lang="en-US" sz="2000" b="1" u="none" strike="noStrike" cap="none">
                          <a:latin typeface="Arial"/>
                          <a:ea typeface="Arial"/>
                          <a:cs typeface="Arial"/>
                          <a:sym typeface="Arial"/>
                        </a:rPr>
                        <a:t>Heating Rate (</a:t>
                      </a:r>
                      <a:r>
                        <a:rPr lang="en-US" sz="2000" b="1">
                          <a:latin typeface="Arial"/>
                          <a:ea typeface="Arial"/>
                          <a:cs typeface="Arial"/>
                          <a:sym typeface="Arial"/>
                        </a:rPr>
                        <a:t>°F/min)</a:t>
                      </a:r>
                      <a:endParaRPr sz="2000" b="1" u="none" strike="noStrike" cap="none">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a:latin typeface="Arial"/>
                          <a:ea typeface="Arial"/>
                          <a:cs typeface="Arial"/>
                          <a:sym typeface="Arial"/>
                        </a:rPr>
                        <a:t>1</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None/>
                      </a:pPr>
                      <a:r>
                        <a:rPr lang="en-US" sz="2000">
                          <a:latin typeface="Arial"/>
                          <a:ea typeface="Arial"/>
                          <a:cs typeface="Arial"/>
                          <a:sym typeface="Arial"/>
                        </a:rPr>
                        <a:t>5</a:t>
                      </a:r>
                      <a:endParaRPr sz="20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2"/>
                  </a:ext>
                </a:extLst>
              </a:tr>
              <a:tr h="304800">
                <a:tc>
                  <a:txBody>
                    <a:bodyPr/>
                    <a:lstStyle/>
                    <a:p>
                      <a:pPr marL="0" marR="0" lvl="0" indent="0" algn="ctr" rtl="0">
                        <a:lnSpc>
                          <a:spcPct val="107000"/>
                        </a:lnSpc>
                        <a:spcBef>
                          <a:spcPts val="0"/>
                        </a:spcBef>
                        <a:spcAft>
                          <a:spcPts val="0"/>
                        </a:spcAft>
                        <a:buNone/>
                      </a:pPr>
                      <a:r>
                        <a:rPr lang="en-US" sz="2000" b="1" u="none" strike="noStrike" cap="none">
                          <a:latin typeface="Arial"/>
                          <a:ea typeface="Arial"/>
                          <a:cs typeface="Arial"/>
                          <a:sym typeface="Arial"/>
                        </a:rPr>
                        <a:t>Force Release Rate (kip</a:t>
                      </a:r>
                      <a:r>
                        <a:rPr lang="en-US" sz="2000" b="1">
                          <a:latin typeface="Arial"/>
                          <a:ea typeface="Arial"/>
                          <a:cs typeface="Arial"/>
                          <a:sym typeface="Arial"/>
                        </a:rPr>
                        <a:t>/min)</a:t>
                      </a:r>
                      <a:endParaRPr sz="2000" b="1" u="none" strike="noStrike" cap="none">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a:latin typeface="Arial"/>
                          <a:ea typeface="Arial"/>
                          <a:cs typeface="Arial"/>
                          <a:sym typeface="Arial"/>
                        </a:rPr>
                        <a:t>1</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a:latin typeface="Arial"/>
                          <a:ea typeface="Arial"/>
                          <a:cs typeface="Arial"/>
                          <a:sym typeface="Arial"/>
                        </a:rPr>
                        <a:t>3</a:t>
                      </a:r>
                      <a:endParaRPr sz="20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3"/>
                  </a:ext>
                </a:extLst>
              </a:tr>
              <a:tr h="304800">
                <a:tc>
                  <a:txBody>
                    <a:bodyPr/>
                    <a:lstStyle/>
                    <a:p>
                      <a:pPr marL="0" marR="0" lvl="0" indent="0" algn="ctr" rtl="0">
                        <a:lnSpc>
                          <a:spcPct val="107000"/>
                        </a:lnSpc>
                        <a:spcBef>
                          <a:spcPts val="0"/>
                        </a:spcBef>
                        <a:spcAft>
                          <a:spcPts val="0"/>
                        </a:spcAft>
                        <a:buNone/>
                      </a:pPr>
                      <a:r>
                        <a:rPr lang="en-US" sz="2000" b="1" u="none" strike="noStrike" cap="none">
                          <a:latin typeface="Arial"/>
                          <a:ea typeface="Arial"/>
                          <a:cs typeface="Arial"/>
                          <a:sym typeface="Arial"/>
                        </a:rPr>
                        <a:t>Amount of Grease </a:t>
                      </a:r>
                      <a:r>
                        <a:rPr lang="en-US" sz="2000" b="1">
                          <a:latin typeface="Arial"/>
                          <a:ea typeface="Arial"/>
                          <a:cs typeface="Arial"/>
                          <a:sym typeface="Arial"/>
                        </a:rPr>
                        <a:t>(g)</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a:latin typeface="Arial"/>
                          <a:ea typeface="Arial"/>
                          <a:cs typeface="Arial"/>
                          <a:sym typeface="Arial"/>
                        </a:rPr>
                        <a:t>0</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a:latin typeface="Arial"/>
                          <a:ea typeface="Arial"/>
                          <a:cs typeface="Arial"/>
                          <a:sym typeface="Arial"/>
                        </a:rPr>
                        <a:t>0.3</a:t>
                      </a:r>
                      <a:endParaRPr sz="20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4"/>
                  </a:ext>
                </a:extLst>
              </a:tr>
              <a:tr h="304800">
                <a:tc>
                  <a:txBody>
                    <a:bodyPr/>
                    <a:lstStyle/>
                    <a:p>
                      <a:pPr marL="0" marR="0" lvl="0" indent="0" algn="ctr" rtl="0">
                        <a:lnSpc>
                          <a:spcPct val="107000"/>
                        </a:lnSpc>
                        <a:spcBef>
                          <a:spcPts val="0"/>
                        </a:spcBef>
                        <a:spcAft>
                          <a:spcPts val="0"/>
                        </a:spcAft>
                        <a:buNone/>
                      </a:pPr>
                      <a:r>
                        <a:rPr lang="en-US" sz="2000" b="1" u="none" strike="noStrike" cap="none">
                          <a:latin typeface="Arial"/>
                          <a:ea typeface="Arial"/>
                          <a:cs typeface="Arial"/>
                          <a:sym typeface="Arial"/>
                        </a:rPr>
                        <a:t>Force (kips</a:t>
                      </a:r>
                      <a:r>
                        <a:rPr lang="en-US" sz="2000" b="1">
                          <a:latin typeface="Arial"/>
                          <a:ea typeface="Arial"/>
                          <a:cs typeface="Arial"/>
                          <a:sym typeface="Arial"/>
                        </a:rPr>
                        <a:t>)</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a:latin typeface="Arial"/>
                          <a:ea typeface="Arial"/>
                          <a:cs typeface="Arial"/>
                          <a:sym typeface="Arial"/>
                        </a:rPr>
                        <a:t>50</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a:latin typeface="Arial"/>
                          <a:ea typeface="Arial"/>
                          <a:cs typeface="Arial"/>
                          <a:sym typeface="Arial"/>
                        </a:rPr>
                        <a:t>60</a:t>
                      </a:r>
                      <a:endParaRPr sz="20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5"/>
                  </a:ext>
                </a:extLst>
              </a:tr>
              <a:tr h="304800">
                <a:tc>
                  <a:txBody>
                    <a:bodyPr/>
                    <a:lstStyle/>
                    <a:p>
                      <a:pPr marL="0" marR="0" lvl="0" indent="0" algn="ctr" rtl="0">
                        <a:lnSpc>
                          <a:spcPct val="107000"/>
                        </a:lnSpc>
                        <a:spcBef>
                          <a:spcPts val="0"/>
                        </a:spcBef>
                        <a:spcAft>
                          <a:spcPts val="0"/>
                        </a:spcAft>
                        <a:buNone/>
                      </a:pPr>
                      <a:r>
                        <a:rPr lang="en-US" sz="2000" b="1" u="none" strike="noStrike" cap="none">
                          <a:latin typeface="Arial"/>
                          <a:ea typeface="Arial"/>
                          <a:cs typeface="Arial"/>
                          <a:sym typeface="Arial"/>
                        </a:rPr>
                        <a:t>Catalyst Gel Time (min)</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a:latin typeface="Arial"/>
                          <a:ea typeface="Arial"/>
                          <a:cs typeface="Arial"/>
                          <a:sym typeface="Arial"/>
                        </a:rPr>
                        <a:t>30</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a:latin typeface="Arial"/>
                          <a:ea typeface="Arial"/>
                          <a:cs typeface="Arial"/>
                          <a:sym typeface="Arial"/>
                        </a:rPr>
                        <a:t>120</a:t>
                      </a:r>
                      <a:endParaRPr sz="20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6"/>
                  </a:ext>
                </a:extLst>
              </a:tr>
              <a:tr h="304800">
                <a:tc>
                  <a:txBody>
                    <a:bodyPr/>
                    <a:lstStyle/>
                    <a:p>
                      <a:pPr marL="0" marR="0" lvl="0" indent="0" algn="ctr" rtl="0">
                        <a:lnSpc>
                          <a:spcPct val="107000"/>
                        </a:lnSpc>
                        <a:spcBef>
                          <a:spcPts val="0"/>
                        </a:spcBef>
                        <a:spcAft>
                          <a:spcPts val="0"/>
                        </a:spcAft>
                        <a:buNone/>
                      </a:pPr>
                      <a:r>
                        <a:rPr lang="en-US" sz="2000" b="1" u="none" strike="noStrike" cap="none">
                          <a:latin typeface="Arial"/>
                          <a:ea typeface="Arial"/>
                          <a:cs typeface="Arial"/>
                          <a:sym typeface="Arial"/>
                        </a:rPr>
                        <a:t>Max Temperature (</a:t>
                      </a:r>
                      <a:r>
                        <a:rPr lang="en-US" sz="2000" b="1">
                          <a:latin typeface="Arial"/>
                          <a:ea typeface="Arial"/>
                          <a:cs typeface="Arial"/>
                          <a:sym typeface="Arial"/>
                        </a:rPr>
                        <a:t>°F)</a:t>
                      </a:r>
                      <a:endParaRPr sz="2000" b="1" u="none" strike="noStrike" cap="none">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a:latin typeface="Arial"/>
                          <a:ea typeface="Arial"/>
                          <a:cs typeface="Arial"/>
                          <a:sym typeface="Arial"/>
                        </a:rPr>
                        <a:t>550</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a:latin typeface="Arial"/>
                          <a:ea typeface="Arial"/>
                          <a:cs typeface="Arial"/>
                          <a:sym typeface="Arial"/>
                        </a:rPr>
                        <a:t>600</a:t>
                      </a:r>
                      <a:endParaRPr sz="20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7"/>
                  </a:ext>
                </a:extLst>
              </a:tr>
            </a:tbl>
          </a:graphicData>
        </a:graphic>
      </p:graphicFrame>
      <p:pic>
        <p:nvPicPr>
          <p:cNvPr id="124" name="Google Shape;124;p1"/>
          <p:cNvPicPr preferRelativeResize="0"/>
          <p:nvPr/>
        </p:nvPicPr>
        <p:blipFill rotWithShape="1">
          <a:blip r:embed="rId9">
            <a:alphaModFix/>
          </a:blip>
          <a:srcRect/>
          <a:stretch/>
        </p:blipFill>
        <p:spPr>
          <a:xfrm>
            <a:off x="15433680" y="21618844"/>
            <a:ext cx="4801196" cy="3474720"/>
          </a:xfrm>
          <a:prstGeom prst="rect">
            <a:avLst/>
          </a:prstGeom>
          <a:noFill/>
          <a:ln>
            <a:noFill/>
          </a:ln>
        </p:spPr>
      </p:pic>
      <p:pic>
        <p:nvPicPr>
          <p:cNvPr id="125" name="Google Shape;125;p1"/>
          <p:cNvPicPr preferRelativeResize="0"/>
          <p:nvPr/>
        </p:nvPicPr>
        <p:blipFill rotWithShape="1">
          <a:blip r:embed="rId10">
            <a:alphaModFix/>
          </a:blip>
          <a:srcRect/>
          <a:stretch/>
        </p:blipFill>
        <p:spPr>
          <a:xfrm>
            <a:off x="15667405" y="16188609"/>
            <a:ext cx="5880768" cy="2555261"/>
          </a:xfrm>
          <a:prstGeom prst="rect">
            <a:avLst/>
          </a:prstGeom>
          <a:noFill/>
          <a:ln>
            <a:noFill/>
          </a:ln>
        </p:spPr>
      </p:pic>
      <p:graphicFrame>
        <p:nvGraphicFramePr>
          <p:cNvPr id="126" name="Google Shape;126;p1"/>
          <p:cNvGraphicFramePr/>
          <p:nvPr/>
        </p:nvGraphicFramePr>
        <p:xfrm>
          <a:off x="21895463" y="23530427"/>
          <a:ext cx="7368650" cy="1200150"/>
        </p:xfrm>
        <a:graphic>
          <a:graphicData uri="http://schemas.openxmlformats.org/drawingml/2006/table">
            <a:tbl>
              <a:tblPr firstRow="1" bandRow="1">
                <a:noFill/>
                <a:tableStyleId>{8981073E-B903-423D-BA1B-E2043F6E288A}</a:tableStyleId>
              </a:tblPr>
              <a:tblGrid>
                <a:gridCol w="2653550">
                  <a:extLst>
                    <a:ext uri="{9D8B030D-6E8A-4147-A177-3AD203B41FA5}">
                      <a16:colId xmlns:a16="http://schemas.microsoft.com/office/drawing/2014/main" val="20000"/>
                    </a:ext>
                  </a:extLst>
                </a:gridCol>
                <a:gridCol w="2043950">
                  <a:extLst>
                    <a:ext uri="{9D8B030D-6E8A-4147-A177-3AD203B41FA5}">
                      <a16:colId xmlns:a16="http://schemas.microsoft.com/office/drawing/2014/main" val="20001"/>
                    </a:ext>
                  </a:extLst>
                </a:gridCol>
                <a:gridCol w="2671150">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2000" b="1" i="0" u="none" strike="noStrike" cap="none">
                          <a:solidFill>
                            <a:schemeClr val="dk1"/>
                          </a:solidFill>
                          <a:latin typeface="Arial"/>
                          <a:ea typeface="Arial"/>
                          <a:cs typeface="Arial"/>
                          <a:sym typeface="Arial"/>
                        </a:rPr>
                        <a:t>Factor</a:t>
                      </a:r>
                      <a:endParaRPr sz="2000" u="none" strike="noStrike" cap="none">
                        <a:solidFill>
                          <a:schemeClr val="dk1"/>
                        </a:solidFill>
                      </a:endParaRPr>
                    </a:p>
                  </a:txBody>
                  <a:tcPr marL="33350" marR="33350" marT="47625" marB="47625"/>
                </a:tc>
                <a:tc>
                  <a:txBody>
                    <a:bodyPr/>
                    <a:lstStyle/>
                    <a:p>
                      <a:pPr marL="0" marR="0" lvl="0" indent="0" algn="ctr" rtl="0">
                        <a:spcBef>
                          <a:spcPts val="0"/>
                        </a:spcBef>
                        <a:spcAft>
                          <a:spcPts val="0"/>
                        </a:spcAft>
                        <a:buNone/>
                      </a:pPr>
                      <a:r>
                        <a:rPr lang="en-US" sz="2000" b="1" i="0" u="none" strike="noStrike" cap="none">
                          <a:solidFill>
                            <a:schemeClr val="dk1"/>
                          </a:solidFill>
                          <a:latin typeface="Arial"/>
                          <a:ea typeface="Arial"/>
                          <a:cs typeface="Arial"/>
                          <a:sym typeface="Arial"/>
                        </a:rPr>
                        <a:t>Contrast</a:t>
                      </a:r>
                      <a:endParaRPr sz="2000" u="none" strike="noStrike" cap="none">
                        <a:solidFill>
                          <a:schemeClr val="dk1"/>
                        </a:solidFill>
                      </a:endParaRPr>
                    </a:p>
                  </a:txBody>
                  <a:tcPr marL="33350" marR="33350" marT="47625" marB="47625"/>
                </a:tc>
                <a:tc>
                  <a:txBody>
                    <a:bodyPr/>
                    <a:lstStyle/>
                    <a:p>
                      <a:pPr marL="0" marR="0" lvl="0" indent="0" algn="ctr" rtl="0">
                        <a:spcBef>
                          <a:spcPts val="0"/>
                        </a:spcBef>
                        <a:spcAft>
                          <a:spcPts val="0"/>
                        </a:spcAft>
                        <a:buNone/>
                      </a:pPr>
                      <a:r>
                        <a:rPr lang="en-US" sz="2000" b="1" i="0" u="none" strike="noStrike" cap="none">
                          <a:solidFill>
                            <a:schemeClr val="dk1"/>
                          </a:solidFill>
                          <a:latin typeface="Arial"/>
                          <a:ea typeface="Arial"/>
                          <a:cs typeface="Arial"/>
                          <a:sym typeface="Arial"/>
                        </a:rPr>
                        <a:t>Individual p-Value</a:t>
                      </a:r>
                      <a:endParaRPr sz="2000" u="none" strike="noStrike" cap="none">
                        <a:solidFill>
                          <a:schemeClr val="dk1"/>
                        </a:solidFill>
                      </a:endParaRPr>
                    </a:p>
                  </a:txBody>
                  <a:tcPr marL="33350" marR="33350" marT="47625" marB="476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2000" b="1" i="0" u="none" strike="noStrike" cap="none">
                          <a:solidFill>
                            <a:schemeClr val="dk1"/>
                          </a:solidFill>
                          <a:latin typeface="Arial"/>
                          <a:ea typeface="Arial"/>
                          <a:cs typeface="Arial"/>
                          <a:sym typeface="Arial"/>
                        </a:rPr>
                        <a:t>Cooling Rate (°F/min)</a:t>
                      </a:r>
                      <a:endParaRPr sz="2000" u="none" strike="noStrike" cap="none">
                        <a:solidFill>
                          <a:schemeClr val="dk1"/>
                        </a:solidFill>
                      </a:endParaRPr>
                    </a:p>
                  </a:txBody>
                  <a:tcPr marL="33350" marR="33350" marT="47625" marB="47625"/>
                </a:tc>
                <a:tc>
                  <a:txBody>
                    <a:bodyPr/>
                    <a:lstStyle/>
                    <a:p>
                      <a:pPr marL="0" marR="0" lvl="0" indent="0" algn="ctr" rtl="0">
                        <a:lnSpc>
                          <a:spcPct val="107000"/>
                        </a:lnSpc>
                        <a:spcBef>
                          <a:spcPts val="0"/>
                        </a:spcBef>
                        <a:spcAft>
                          <a:spcPts val="0"/>
                        </a:spcAft>
                        <a:buNone/>
                      </a:pPr>
                      <a:r>
                        <a:rPr lang="en-US" sz="2000" b="0" u="none" strike="noStrike" cap="none">
                          <a:latin typeface="Arial"/>
                          <a:ea typeface="Arial"/>
                          <a:cs typeface="Arial"/>
                          <a:sym typeface="Arial"/>
                        </a:rPr>
                        <a:t>0.696500</a:t>
                      </a:r>
                      <a:endParaRPr sz="2000" b="0" u="none" strike="noStrike" cap="none">
                        <a:latin typeface="Arial"/>
                        <a:ea typeface="Arial"/>
                        <a:cs typeface="Arial"/>
                        <a:sym typeface="Arial"/>
                      </a:endParaRPr>
                    </a:p>
                  </a:txBody>
                  <a:tcPr marL="68575" marR="68575" marT="0" marB="0"/>
                </a:tc>
                <a:tc>
                  <a:txBody>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0.2554</a:t>
                      </a:r>
                      <a:endParaRPr sz="2000" u="none" strike="noStrike" cap="none">
                        <a:solidFill>
                          <a:schemeClr val="dk1"/>
                        </a:solidFill>
                      </a:endParaRPr>
                    </a:p>
                  </a:txBody>
                  <a:tcPr marL="33350" marR="33350" marT="47625" marB="476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2000" b="1" i="0" u="none" strike="noStrike" cap="none">
                          <a:solidFill>
                            <a:schemeClr val="dk1"/>
                          </a:solidFill>
                          <a:latin typeface="Arial"/>
                          <a:ea typeface="Arial"/>
                          <a:cs typeface="Arial"/>
                          <a:sym typeface="Arial"/>
                        </a:rPr>
                        <a:t>Heating Rate (°F/min)</a:t>
                      </a:r>
                      <a:endParaRPr sz="2000" u="none" strike="noStrike" cap="none">
                        <a:solidFill>
                          <a:schemeClr val="dk1"/>
                        </a:solidFill>
                      </a:endParaRPr>
                    </a:p>
                  </a:txBody>
                  <a:tcPr marL="33350" marR="33350" marT="47625" marB="47625"/>
                </a:tc>
                <a:tc>
                  <a:txBody>
                    <a:bodyPr/>
                    <a:lstStyle/>
                    <a:p>
                      <a:pPr marL="0" marR="0" lvl="0" indent="0" algn="ctr" rtl="0">
                        <a:lnSpc>
                          <a:spcPct val="107000"/>
                        </a:lnSpc>
                        <a:spcBef>
                          <a:spcPts val="0"/>
                        </a:spcBef>
                        <a:spcAft>
                          <a:spcPts val="0"/>
                        </a:spcAft>
                        <a:buNone/>
                      </a:pPr>
                      <a:r>
                        <a:rPr lang="en-US" sz="2000" b="0" u="none" strike="noStrike" cap="none">
                          <a:latin typeface="Arial"/>
                          <a:ea typeface="Arial"/>
                          <a:cs typeface="Arial"/>
                          <a:sym typeface="Arial"/>
                        </a:rPr>
                        <a:t>-0.658788</a:t>
                      </a:r>
                      <a:endParaRPr sz="2000" b="0" u="none" strike="noStrike" cap="none">
                        <a:latin typeface="Arial"/>
                        <a:ea typeface="Arial"/>
                        <a:cs typeface="Arial"/>
                        <a:sym typeface="Arial"/>
                      </a:endParaRPr>
                    </a:p>
                  </a:txBody>
                  <a:tcPr marL="68575" marR="68575" marT="0" marB="0"/>
                </a:tc>
                <a:tc>
                  <a:txBody>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0.2786</a:t>
                      </a:r>
                      <a:endParaRPr sz="2000" u="none" strike="noStrike" cap="none">
                        <a:solidFill>
                          <a:schemeClr val="dk1"/>
                        </a:solidFill>
                      </a:endParaRPr>
                    </a:p>
                  </a:txBody>
                  <a:tcPr marL="33350" marR="33350" marT="47625" marB="47625"/>
                </a:tc>
                <a:extLst>
                  <a:ext uri="{0D108BD9-81ED-4DB2-BD59-A6C34878D82A}">
                    <a16:rowId xmlns:a16="http://schemas.microsoft.com/office/drawing/2014/main" val="10002"/>
                  </a:ext>
                </a:extLst>
              </a:tr>
            </a:tbl>
          </a:graphicData>
        </a:graphic>
      </p:graphicFrame>
      <p:graphicFrame>
        <p:nvGraphicFramePr>
          <p:cNvPr id="127" name="Google Shape;127;p1"/>
          <p:cNvGraphicFramePr/>
          <p:nvPr/>
        </p:nvGraphicFramePr>
        <p:xfrm>
          <a:off x="18544269" y="29473488"/>
          <a:ext cx="5723750" cy="2282500"/>
        </p:xfrm>
        <a:graphic>
          <a:graphicData uri="http://schemas.openxmlformats.org/drawingml/2006/table">
            <a:tbl>
              <a:tblPr firstRow="1" bandRow="1">
                <a:noFill/>
                <a:tableStyleId>{8981073E-B903-423D-BA1B-E2043F6E288A}</a:tableStyleId>
              </a:tblPr>
              <a:tblGrid>
                <a:gridCol w="2746650">
                  <a:extLst>
                    <a:ext uri="{9D8B030D-6E8A-4147-A177-3AD203B41FA5}">
                      <a16:colId xmlns:a16="http://schemas.microsoft.com/office/drawing/2014/main" val="20000"/>
                    </a:ext>
                  </a:extLst>
                </a:gridCol>
                <a:gridCol w="1278800">
                  <a:extLst>
                    <a:ext uri="{9D8B030D-6E8A-4147-A177-3AD203B41FA5}">
                      <a16:colId xmlns:a16="http://schemas.microsoft.com/office/drawing/2014/main" val="20001"/>
                    </a:ext>
                  </a:extLst>
                </a:gridCol>
                <a:gridCol w="1698300">
                  <a:extLst>
                    <a:ext uri="{9D8B030D-6E8A-4147-A177-3AD203B41FA5}">
                      <a16:colId xmlns:a16="http://schemas.microsoft.com/office/drawing/2014/main" val="20002"/>
                    </a:ext>
                  </a:extLst>
                </a:gridCol>
              </a:tblGrid>
              <a:tr h="472750">
                <a:tc>
                  <a:txBody>
                    <a:bodyPr/>
                    <a:lstStyle/>
                    <a:p>
                      <a:pPr marL="0" marR="0" lvl="0" indent="0" algn="ctr" rtl="0">
                        <a:spcBef>
                          <a:spcPts val="0"/>
                        </a:spcBef>
                        <a:spcAft>
                          <a:spcPts val="0"/>
                        </a:spcAft>
                        <a:buNone/>
                      </a:pPr>
                      <a:r>
                        <a:rPr lang="en-US" sz="2000" b="1" i="0" u="none" strike="noStrike" cap="none">
                          <a:solidFill>
                            <a:schemeClr val="dk1"/>
                          </a:solidFill>
                          <a:latin typeface="Arial"/>
                          <a:ea typeface="Arial"/>
                          <a:cs typeface="Arial"/>
                          <a:sym typeface="Arial"/>
                        </a:rPr>
                        <a:t>Factor</a:t>
                      </a:r>
                      <a:endParaRPr sz="2000" u="none" strike="noStrike" cap="none">
                        <a:solidFill>
                          <a:schemeClr val="dk1"/>
                        </a:solidFill>
                      </a:endParaRPr>
                    </a:p>
                  </a:txBody>
                  <a:tcPr marL="33350" marR="33350" marT="47625" marB="47625"/>
                </a:tc>
                <a:tc>
                  <a:txBody>
                    <a:bodyPr/>
                    <a:lstStyle/>
                    <a:p>
                      <a:pPr marL="0" marR="0" lvl="0" indent="0" algn="ctr" rtl="0">
                        <a:lnSpc>
                          <a:spcPct val="107000"/>
                        </a:lnSpc>
                        <a:spcBef>
                          <a:spcPts val="0"/>
                        </a:spcBef>
                        <a:spcAft>
                          <a:spcPts val="0"/>
                        </a:spcAft>
                        <a:buNone/>
                      </a:pPr>
                      <a:r>
                        <a:rPr lang="en-US" sz="2000" b="1" u="none" strike="noStrike" cap="none">
                          <a:solidFill>
                            <a:srgbClr val="000000"/>
                          </a:solidFill>
                          <a:latin typeface="Arial"/>
                          <a:ea typeface="Arial"/>
                          <a:cs typeface="Arial"/>
                          <a:sym typeface="Arial"/>
                        </a:rPr>
                        <a:t>Contrast</a:t>
                      </a:r>
                      <a:endParaRPr sz="2000" u="none" strike="noStrike" cap="none">
                        <a:latin typeface="Arial"/>
                        <a:ea typeface="Arial"/>
                        <a:cs typeface="Arial"/>
                        <a:sym typeface="Arial"/>
                      </a:endParaRPr>
                    </a:p>
                  </a:txBody>
                  <a:tcPr marL="68575" marR="68575" marT="0" marB="0"/>
                </a:tc>
                <a:tc>
                  <a:txBody>
                    <a:bodyPr/>
                    <a:lstStyle/>
                    <a:p>
                      <a:pPr marL="0" marR="0" lvl="0" indent="0" algn="ctr" rtl="0">
                        <a:spcBef>
                          <a:spcPts val="0"/>
                        </a:spcBef>
                        <a:spcAft>
                          <a:spcPts val="0"/>
                        </a:spcAft>
                        <a:buNone/>
                      </a:pPr>
                      <a:r>
                        <a:rPr lang="en-US" sz="2000" b="1" i="0" u="none" strike="noStrike" cap="none">
                          <a:solidFill>
                            <a:schemeClr val="dk1"/>
                          </a:solidFill>
                          <a:latin typeface="Arial"/>
                          <a:ea typeface="Arial"/>
                          <a:cs typeface="Arial"/>
                          <a:sym typeface="Arial"/>
                        </a:rPr>
                        <a:t>Individual p-Value</a:t>
                      </a:r>
                      <a:endParaRPr sz="2000" u="none" strike="noStrike" cap="none">
                        <a:solidFill>
                          <a:schemeClr val="dk1"/>
                        </a:solidFill>
                      </a:endParaRPr>
                    </a:p>
                  </a:txBody>
                  <a:tcPr marL="33350" marR="33350" marT="47625" marB="47625"/>
                </a:tc>
                <a:extLst>
                  <a:ext uri="{0D108BD9-81ED-4DB2-BD59-A6C34878D82A}">
                    <a16:rowId xmlns:a16="http://schemas.microsoft.com/office/drawing/2014/main" val="10000"/>
                  </a:ext>
                </a:extLst>
              </a:tr>
              <a:tr h="287950">
                <a:tc>
                  <a:txBody>
                    <a:bodyPr/>
                    <a:lstStyle/>
                    <a:p>
                      <a:pPr marL="0" marR="0" lvl="0" indent="0" algn="ctr" rtl="0">
                        <a:spcBef>
                          <a:spcPts val="0"/>
                        </a:spcBef>
                        <a:spcAft>
                          <a:spcPts val="0"/>
                        </a:spcAft>
                        <a:buNone/>
                      </a:pPr>
                      <a:r>
                        <a:rPr lang="en-US" sz="2000" b="1" i="0" u="none" strike="noStrike" cap="none">
                          <a:solidFill>
                            <a:schemeClr val="dk1"/>
                          </a:solidFill>
                          <a:latin typeface="Arial"/>
                          <a:ea typeface="Arial"/>
                          <a:cs typeface="Arial"/>
                          <a:sym typeface="Arial"/>
                        </a:rPr>
                        <a:t>Dwell Time (min)</a:t>
                      </a:r>
                      <a:endParaRPr sz="2000" u="none" strike="noStrike" cap="none">
                        <a:solidFill>
                          <a:schemeClr val="dk1"/>
                        </a:solidFill>
                        <a:latin typeface="Arial"/>
                        <a:ea typeface="Arial"/>
                        <a:cs typeface="Arial"/>
                        <a:sym typeface="Arial"/>
                      </a:endParaRPr>
                    </a:p>
                  </a:txBody>
                  <a:tcPr marL="33350" marR="33350" marT="47625" marB="47625"/>
                </a:tc>
                <a:tc>
                  <a:txBody>
                    <a:bodyPr/>
                    <a:lstStyle/>
                    <a:p>
                      <a:pPr marL="0" marR="0" lvl="0" indent="0" algn="ctr" rtl="0">
                        <a:lnSpc>
                          <a:spcPct val="107000"/>
                        </a:lnSpc>
                        <a:spcBef>
                          <a:spcPts val="0"/>
                        </a:spcBef>
                        <a:spcAft>
                          <a:spcPts val="0"/>
                        </a:spcAft>
                        <a:buNone/>
                      </a:pPr>
                      <a:r>
                        <a:rPr lang="en-US" sz="2000" b="0" u="none" strike="noStrike" cap="none">
                          <a:solidFill>
                            <a:srgbClr val="000000"/>
                          </a:solidFill>
                          <a:latin typeface="Arial"/>
                          <a:ea typeface="Arial"/>
                          <a:cs typeface="Arial"/>
                          <a:sym typeface="Arial"/>
                        </a:rPr>
                        <a:t>0.59703</a:t>
                      </a:r>
                      <a:endParaRPr sz="2000" b="0" u="none" strike="noStrike" cap="none">
                        <a:latin typeface="Arial"/>
                        <a:ea typeface="Arial"/>
                        <a:cs typeface="Arial"/>
                        <a:sym typeface="Arial"/>
                      </a:endParaRPr>
                    </a:p>
                  </a:txBody>
                  <a:tcPr marL="68575" marR="68575" marT="0" marB="0"/>
                </a:tc>
                <a:tc>
                  <a:txBody>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0.3017</a:t>
                      </a:r>
                      <a:endParaRPr sz="2000" u="none" strike="noStrike" cap="none">
                        <a:solidFill>
                          <a:schemeClr val="dk1"/>
                        </a:solidFill>
                        <a:latin typeface="Arial"/>
                        <a:ea typeface="Arial"/>
                        <a:cs typeface="Arial"/>
                        <a:sym typeface="Arial"/>
                      </a:endParaRPr>
                    </a:p>
                  </a:txBody>
                  <a:tcPr marL="33350" marR="33350" marT="47625" marB="47625"/>
                </a:tc>
                <a:extLst>
                  <a:ext uri="{0D108BD9-81ED-4DB2-BD59-A6C34878D82A}">
                    <a16:rowId xmlns:a16="http://schemas.microsoft.com/office/drawing/2014/main" val="10001"/>
                  </a:ext>
                </a:extLst>
              </a:tr>
              <a:tr h="472750">
                <a:tc>
                  <a:txBody>
                    <a:bodyPr/>
                    <a:lstStyle/>
                    <a:p>
                      <a:pPr marL="0" marR="0" lvl="0" indent="0" algn="ctr" rtl="0">
                        <a:spcBef>
                          <a:spcPts val="0"/>
                        </a:spcBef>
                        <a:spcAft>
                          <a:spcPts val="0"/>
                        </a:spcAft>
                        <a:buNone/>
                      </a:pPr>
                      <a:r>
                        <a:rPr lang="en-US" sz="2000" b="1" i="0" u="none" strike="noStrike" cap="none">
                          <a:solidFill>
                            <a:schemeClr val="dk1"/>
                          </a:solidFill>
                          <a:latin typeface="Arial"/>
                          <a:ea typeface="Arial"/>
                          <a:cs typeface="Arial"/>
                          <a:sym typeface="Arial"/>
                        </a:rPr>
                        <a:t>Cooling Rate (°F/min)</a:t>
                      </a:r>
                      <a:endParaRPr sz="2000" u="none" strike="noStrike" cap="none">
                        <a:solidFill>
                          <a:schemeClr val="dk1"/>
                        </a:solidFill>
                        <a:latin typeface="Arial"/>
                        <a:ea typeface="Arial"/>
                        <a:cs typeface="Arial"/>
                        <a:sym typeface="Arial"/>
                      </a:endParaRPr>
                    </a:p>
                  </a:txBody>
                  <a:tcPr marL="33350" marR="33350" marT="47625" marB="47625"/>
                </a:tc>
                <a:tc>
                  <a:txBody>
                    <a:bodyPr/>
                    <a:lstStyle/>
                    <a:p>
                      <a:pPr marL="0" marR="0" lvl="0" indent="0" algn="ctr" rtl="0">
                        <a:lnSpc>
                          <a:spcPct val="107000"/>
                        </a:lnSpc>
                        <a:spcBef>
                          <a:spcPts val="0"/>
                        </a:spcBef>
                        <a:spcAft>
                          <a:spcPts val="0"/>
                        </a:spcAft>
                        <a:buNone/>
                      </a:pPr>
                      <a:r>
                        <a:rPr lang="en-US" sz="2000" b="0" u="none" strike="noStrike" cap="none">
                          <a:solidFill>
                            <a:srgbClr val="000000"/>
                          </a:solidFill>
                          <a:latin typeface="Arial"/>
                          <a:ea typeface="Arial"/>
                          <a:cs typeface="Arial"/>
                          <a:sym typeface="Arial"/>
                        </a:rPr>
                        <a:t> -0.29740</a:t>
                      </a:r>
                      <a:endParaRPr sz="2000" b="0" u="none" strike="noStrike" cap="none">
                        <a:latin typeface="Arial"/>
                        <a:ea typeface="Arial"/>
                        <a:cs typeface="Arial"/>
                        <a:sym typeface="Arial"/>
                      </a:endParaRPr>
                    </a:p>
                  </a:txBody>
                  <a:tcPr marL="68575" marR="68575" marT="0" marB="0"/>
                </a:tc>
                <a:tc>
                  <a:txBody>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0.7191</a:t>
                      </a:r>
                      <a:endParaRPr sz="2000" u="none" strike="noStrike" cap="none">
                        <a:solidFill>
                          <a:schemeClr val="dk1"/>
                        </a:solidFill>
                        <a:latin typeface="Arial"/>
                        <a:ea typeface="Arial"/>
                        <a:cs typeface="Arial"/>
                        <a:sym typeface="Arial"/>
                      </a:endParaRPr>
                    </a:p>
                  </a:txBody>
                  <a:tcPr marL="33350" marR="33350" marT="47625" marB="47625"/>
                </a:tc>
                <a:extLst>
                  <a:ext uri="{0D108BD9-81ED-4DB2-BD59-A6C34878D82A}">
                    <a16:rowId xmlns:a16="http://schemas.microsoft.com/office/drawing/2014/main" val="10002"/>
                  </a:ext>
                </a:extLst>
              </a:tr>
              <a:tr h="472750">
                <a:tc>
                  <a:txBody>
                    <a:bodyPr/>
                    <a:lstStyle/>
                    <a:p>
                      <a:pPr marL="0" marR="0" lvl="0" indent="0" algn="ctr" rtl="0">
                        <a:spcBef>
                          <a:spcPts val="0"/>
                        </a:spcBef>
                        <a:spcAft>
                          <a:spcPts val="0"/>
                        </a:spcAft>
                        <a:buNone/>
                      </a:pPr>
                      <a:r>
                        <a:rPr lang="en-US" sz="2000" b="1" i="0" u="none" strike="noStrike" cap="none">
                          <a:solidFill>
                            <a:schemeClr val="dk1"/>
                          </a:solidFill>
                          <a:latin typeface="Arial"/>
                          <a:ea typeface="Arial"/>
                          <a:cs typeface="Arial"/>
                          <a:sym typeface="Arial"/>
                        </a:rPr>
                        <a:t>Dwell Time*Cooling Rate</a:t>
                      </a:r>
                      <a:endParaRPr sz="2000" u="none" strike="noStrike" cap="none">
                        <a:solidFill>
                          <a:schemeClr val="dk1"/>
                        </a:solidFill>
                        <a:latin typeface="Arial"/>
                        <a:ea typeface="Arial"/>
                        <a:cs typeface="Arial"/>
                        <a:sym typeface="Arial"/>
                      </a:endParaRPr>
                    </a:p>
                  </a:txBody>
                  <a:tcPr marL="33350" marR="33350" marT="47625" marB="47625"/>
                </a:tc>
                <a:tc>
                  <a:txBody>
                    <a:bodyPr/>
                    <a:lstStyle/>
                    <a:p>
                      <a:pPr marL="0" marR="0" lvl="0" indent="0" algn="ctr" rtl="0">
                        <a:lnSpc>
                          <a:spcPct val="107000"/>
                        </a:lnSpc>
                        <a:spcBef>
                          <a:spcPts val="0"/>
                        </a:spcBef>
                        <a:spcAft>
                          <a:spcPts val="0"/>
                        </a:spcAft>
                        <a:buNone/>
                      </a:pPr>
                      <a:r>
                        <a:rPr lang="en-US" sz="2000" b="0" u="none" strike="noStrike" cap="none">
                          <a:solidFill>
                            <a:srgbClr val="000000"/>
                          </a:solidFill>
                          <a:latin typeface="Arial"/>
                          <a:ea typeface="Arial"/>
                          <a:cs typeface="Arial"/>
                          <a:sym typeface="Arial"/>
                        </a:rPr>
                        <a:t> -1.04424</a:t>
                      </a:r>
                      <a:endParaRPr sz="2000" b="0" u="none" strike="noStrike" cap="none">
                        <a:latin typeface="Arial"/>
                        <a:ea typeface="Arial"/>
                        <a:cs typeface="Arial"/>
                        <a:sym typeface="Arial"/>
                      </a:endParaRPr>
                    </a:p>
                  </a:txBody>
                  <a:tcPr marL="68575" marR="68575" marT="0" marB="0"/>
                </a:tc>
                <a:tc>
                  <a:txBody>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0.0903</a:t>
                      </a:r>
                      <a:endParaRPr sz="2000" u="none" strike="noStrike" cap="none">
                        <a:solidFill>
                          <a:schemeClr val="dk1"/>
                        </a:solidFill>
                        <a:latin typeface="Arial"/>
                        <a:ea typeface="Arial"/>
                        <a:cs typeface="Arial"/>
                        <a:sym typeface="Arial"/>
                      </a:endParaRPr>
                    </a:p>
                  </a:txBody>
                  <a:tcPr marL="33350" marR="33350" marT="47625" marB="47625"/>
                </a:tc>
                <a:extLst>
                  <a:ext uri="{0D108BD9-81ED-4DB2-BD59-A6C34878D82A}">
                    <a16:rowId xmlns:a16="http://schemas.microsoft.com/office/drawing/2014/main" val="10003"/>
                  </a:ext>
                </a:extLst>
              </a:tr>
            </a:tbl>
          </a:graphicData>
        </a:graphic>
      </p:graphicFrame>
      <p:pic>
        <p:nvPicPr>
          <p:cNvPr id="128" name="Google Shape;128;p1"/>
          <p:cNvPicPr preferRelativeResize="0"/>
          <p:nvPr/>
        </p:nvPicPr>
        <p:blipFill rotWithShape="1">
          <a:blip r:embed="rId11">
            <a:alphaModFix/>
          </a:blip>
          <a:srcRect/>
          <a:stretch/>
        </p:blipFill>
        <p:spPr>
          <a:xfrm>
            <a:off x="24643452" y="27345513"/>
            <a:ext cx="4661916" cy="3474720"/>
          </a:xfrm>
          <a:prstGeom prst="rect">
            <a:avLst/>
          </a:prstGeom>
          <a:noFill/>
          <a:ln>
            <a:noFill/>
          </a:ln>
        </p:spPr>
      </p:pic>
      <p:sp>
        <p:nvSpPr>
          <p:cNvPr id="129" name="Google Shape;129;p1"/>
          <p:cNvSpPr txBox="1"/>
          <p:nvPr/>
        </p:nvSpPr>
        <p:spPr>
          <a:xfrm>
            <a:off x="14409905" y="14477367"/>
            <a:ext cx="15354920"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dk1"/>
                </a:solidFill>
                <a:latin typeface="Arial"/>
                <a:ea typeface="Arial"/>
                <a:cs typeface="Arial"/>
                <a:sym typeface="Arial"/>
              </a:rPr>
              <a:t>Software: </a:t>
            </a:r>
            <a:r>
              <a:rPr lang="en-US" sz="2400">
                <a:solidFill>
                  <a:schemeClr val="dk1"/>
                </a:solidFill>
                <a:latin typeface="Arial"/>
                <a:ea typeface="Arial"/>
                <a:cs typeface="Arial"/>
                <a:sym typeface="Arial"/>
              </a:rPr>
              <a:t>JMP – a statistical computer software that can plan and analyze screening designs  </a:t>
            </a:r>
            <a:endParaRPr sz="2400" b="1">
              <a:solidFill>
                <a:schemeClr val="dk1"/>
              </a:solidFill>
              <a:latin typeface="Arial"/>
              <a:ea typeface="Arial"/>
              <a:cs typeface="Arial"/>
              <a:sym typeface="Arial"/>
            </a:endParaRPr>
          </a:p>
          <a:p>
            <a:pPr marL="0" marR="0" lvl="0" indent="0" algn="just" rtl="0">
              <a:spcBef>
                <a:spcPts val="0"/>
              </a:spcBef>
              <a:spcAft>
                <a:spcPts val="0"/>
              </a:spcAft>
              <a:buNone/>
            </a:pPr>
            <a:r>
              <a:rPr lang="en-US" sz="2400" b="1">
                <a:solidFill>
                  <a:schemeClr val="dk1"/>
                </a:solidFill>
                <a:latin typeface="Arial"/>
                <a:ea typeface="Arial"/>
                <a:cs typeface="Arial"/>
                <a:sym typeface="Arial"/>
              </a:rPr>
              <a:t>X-Factors: </a:t>
            </a:r>
            <a:r>
              <a:rPr lang="en-US" sz="2400">
                <a:solidFill>
                  <a:schemeClr val="dk1"/>
                </a:solidFill>
                <a:latin typeface="Arial"/>
                <a:ea typeface="Arial"/>
                <a:cs typeface="Arial"/>
                <a:sym typeface="Arial"/>
              </a:rPr>
              <a:t>7 factors tested at 2 levels (Table 1)</a:t>
            </a:r>
            <a:endParaRPr/>
          </a:p>
          <a:p>
            <a:pPr marL="0" marR="0" lvl="0" indent="0" algn="just" rtl="0">
              <a:spcBef>
                <a:spcPts val="0"/>
              </a:spcBef>
              <a:spcAft>
                <a:spcPts val="0"/>
              </a:spcAft>
              <a:buNone/>
            </a:pPr>
            <a:r>
              <a:rPr lang="en-US" sz="2400" b="1">
                <a:solidFill>
                  <a:schemeClr val="dk1"/>
                </a:solidFill>
                <a:latin typeface="Arial"/>
                <a:ea typeface="Arial"/>
                <a:cs typeface="Arial"/>
                <a:sym typeface="Arial"/>
              </a:rPr>
              <a:t>Y-Factors: </a:t>
            </a:r>
            <a:r>
              <a:rPr lang="en-US" sz="2400">
                <a:solidFill>
                  <a:schemeClr val="dk1"/>
                </a:solidFill>
                <a:latin typeface="Arial"/>
                <a:ea typeface="Arial"/>
                <a:cs typeface="Arial"/>
                <a:sym typeface="Arial"/>
              </a:rPr>
              <a:t>Crack scale rating (1-5, 1 has the most cracks, 5 has the least cracks), production time (minimize)</a:t>
            </a:r>
            <a:endParaRPr/>
          </a:p>
          <a:p>
            <a:pPr marL="0" marR="0" lvl="0" indent="0" algn="just" rtl="0">
              <a:spcBef>
                <a:spcPts val="0"/>
              </a:spcBef>
              <a:spcAft>
                <a:spcPts val="0"/>
              </a:spcAft>
              <a:buNone/>
            </a:pPr>
            <a:r>
              <a:rPr lang="en-US" sz="2400" b="1">
                <a:solidFill>
                  <a:schemeClr val="dk1"/>
                </a:solidFill>
                <a:latin typeface="Arial"/>
                <a:ea typeface="Arial"/>
                <a:cs typeface="Arial"/>
                <a:sym typeface="Arial"/>
              </a:rPr>
              <a:t>9-Trials:</a:t>
            </a:r>
            <a:r>
              <a:rPr lang="en-US" sz="2400">
                <a:solidFill>
                  <a:schemeClr val="dk1"/>
                </a:solidFill>
                <a:latin typeface="Arial"/>
                <a:ea typeface="Arial"/>
                <a:cs typeface="Arial"/>
                <a:sym typeface="Arial"/>
              </a:rPr>
              <a:t> 8 randomly ordered trials planned by JMP with an extra trial with everything at a middle value</a:t>
            </a:r>
            <a:endParaRPr sz="2400" b="1">
              <a:solidFill>
                <a:schemeClr val="dk1"/>
              </a:solidFill>
              <a:latin typeface="Arial"/>
              <a:ea typeface="Arial"/>
              <a:cs typeface="Arial"/>
              <a:sym typeface="Arial"/>
            </a:endParaRPr>
          </a:p>
        </p:txBody>
      </p:sp>
      <p:grpSp>
        <p:nvGrpSpPr>
          <p:cNvPr id="130" name="Google Shape;130;p1"/>
          <p:cNvGrpSpPr/>
          <p:nvPr/>
        </p:nvGrpSpPr>
        <p:grpSpPr>
          <a:xfrm>
            <a:off x="14253817" y="25851542"/>
            <a:ext cx="15544097" cy="888027"/>
            <a:chOff x="-665203" y="6999622"/>
            <a:chExt cx="15544097" cy="888027"/>
          </a:xfrm>
        </p:grpSpPr>
        <p:pic>
          <p:nvPicPr>
            <p:cNvPr id="131" name="Google Shape;131;p1" descr="A close up of text on a black background&#10;&#10;Description generated with very high confidence"/>
            <p:cNvPicPr preferRelativeResize="0"/>
            <p:nvPr/>
          </p:nvPicPr>
          <p:blipFill rotWithShape="1">
            <a:blip r:embed="rId3">
              <a:alphaModFix/>
            </a:blip>
            <a:srcRect l="29716" r="51839"/>
            <a:stretch/>
          </p:blipFill>
          <p:spPr>
            <a:xfrm>
              <a:off x="-483026" y="6999622"/>
              <a:ext cx="15361920" cy="876870"/>
            </a:xfrm>
            <a:prstGeom prst="rect">
              <a:avLst/>
            </a:prstGeom>
            <a:noFill/>
            <a:ln>
              <a:noFill/>
            </a:ln>
          </p:spPr>
        </p:pic>
        <p:sp>
          <p:nvSpPr>
            <p:cNvPr id="132" name="Google Shape;132;p1"/>
            <p:cNvSpPr txBox="1"/>
            <p:nvPr/>
          </p:nvSpPr>
          <p:spPr>
            <a:xfrm>
              <a:off x="-665203" y="7045495"/>
              <a:ext cx="14999126" cy="8421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Arial"/>
                  <a:ea typeface="Arial"/>
                  <a:cs typeface="Arial"/>
                  <a:sym typeface="Arial"/>
                </a:rPr>
                <a:t>Second Screening Design</a:t>
              </a:r>
              <a:endParaRPr/>
            </a:p>
          </p:txBody>
        </p:sp>
      </p:grpSp>
      <p:sp>
        <p:nvSpPr>
          <p:cNvPr id="133" name="Google Shape;133;p1"/>
          <p:cNvSpPr txBox="1"/>
          <p:nvPr/>
        </p:nvSpPr>
        <p:spPr>
          <a:xfrm>
            <a:off x="14229969" y="19311431"/>
            <a:ext cx="15590700" cy="23088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Average rating from </a:t>
            </a:r>
            <a:r>
              <a:rPr lang="en-US" sz="2400">
                <a:solidFill>
                  <a:schemeClr val="dk1"/>
                </a:solidFill>
              </a:rPr>
              <a:t>three people</a:t>
            </a:r>
            <a:r>
              <a:rPr lang="en-US" sz="2400">
                <a:solidFill>
                  <a:schemeClr val="dk1"/>
                </a:solidFill>
                <a:latin typeface="Arial"/>
                <a:ea typeface="Arial"/>
                <a:cs typeface="Arial"/>
                <a:sym typeface="Arial"/>
              </a:rPr>
              <a:t> was taken for each trial.</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Rating and production time entered in JMP and analysis conducted</a:t>
            </a:r>
            <a:endParaRPr/>
          </a:p>
          <a:p>
            <a:pPr marL="342900" marR="0" lvl="0" indent="-342900" algn="just" rtl="0">
              <a:spcBef>
                <a:spcPts val="0"/>
              </a:spcBef>
              <a:spcAft>
                <a:spcPts val="0"/>
              </a:spcAft>
              <a:buClr>
                <a:schemeClr val="dk1"/>
              </a:buClr>
              <a:buSzPts val="2400"/>
              <a:buFont typeface="Arial"/>
              <a:buChar char="•"/>
            </a:pPr>
            <a:r>
              <a:rPr lang="en-US" sz="2400" b="1">
                <a:solidFill>
                  <a:schemeClr val="dk1"/>
                </a:solidFill>
              </a:rPr>
              <a:t>Half-Normal Plot:</a:t>
            </a:r>
            <a:r>
              <a:rPr lang="en-US" sz="2400">
                <a:solidFill>
                  <a:schemeClr val="dk1"/>
                </a:solidFill>
                <a:latin typeface="Arial"/>
                <a:ea typeface="Arial"/>
                <a:cs typeface="Arial"/>
                <a:sym typeface="Arial"/>
              </a:rPr>
              <a:t> standard line (blue line) with slope equal to the Pseudo standard error, Fig 5. Any factor deviating from line is considered significant.</a:t>
            </a:r>
            <a:endParaRPr/>
          </a:p>
          <a:p>
            <a:pPr marL="342900" marR="0" lvl="0" indent="-342900" algn="just" rtl="0">
              <a:spcBef>
                <a:spcPts val="0"/>
              </a:spcBef>
              <a:spcAft>
                <a:spcPts val="0"/>
              </a:spcAft>
              <a:buClr>
                <a:schemeClr val="dk1"/>
              </a:buClr>
              <a:buSzPts val="2400"/>
              <a:buFont typeface="Arial"/>
              <a:buChar char="•"/>
            </a:pPr>
            <a:r>
              <a:rPr lang="en-US" sz="2400" b="1">
                <a:solidFill>
                  <a:schemeClr val="dk1"/>
                </a:solidFill>
              </a:rPr>
              <a:t>Contrast:</a:t>
            </a:r>
            <a:r>
              <a:rPr lang="en-US" sz="2400">
                <a:solidFill>
                  <a:schemeClr val="dk1"/>
                </a:solidFill>
                <a:latin typeface="Arial"/>
                <a:ea typeface="Arial"/>
                <a:cs typeface="Arial"/>
                <a:sym typeface="Arial"/>
              </a:rPr>
              <a:t> how a unit change in factor affects the response, y-factor, with all other factors held constant, Table 2</a:t>
            </a:r>
            <a:endParaRPr/>
          </a:p>
          <a:p>
            <a:pPr marL="342900" marR="0" lvl="0" indent="-342900" algn="just" rtl="0">
              <a:spcBef>
                <a:spcPts val="0"/>
              </a:spcBef>
              <a:spcAft>
                <a:spcPts val="0"/>
              </a:spcAft>
              <a:buClr>
                <a:schemeClr val="dk1"/>
              </a:buClr>
              <a:buSzPts val="2400"/>
              <a:buFont typeface="Arial"/>
              <a:buChar char="•"/>
            </a:pPr>
            <a:r>
              <a:rPr lang="en-US" sz="2400" b="1">
                <a:solidFill>
                  <a:schemeClr val="dk1"/>
                </a:solidFill>
              </a:rPr>
              <a:t>P-Value:</a:t>
            </a:r>
            <a:r>
              <a:rPr lang="en-US" sz="2400">
                <a:solidFill>
                  <a:schemeClr val="dk1"/>
                </a:solidFill>
                <a:latin typeface="Arial"/>
                <a:ea typeface="Arial"/>
                <a:cs typeface="Arial"/>
                <a:sym typeface="Arial"/>
              </a:rPr>
              <a:t> determines the significance, p-value &lt; 0.1 is statistically significant, Table 2.</a:t>
            </a:r>
            <a:endParaRPr/>
          </a:p>
        </p:txBody>
      </p:sp>
      <p:sp>
        <p:nvSpPr>
          <p:cNvPr id="134" name="Google Shape;134;p1"/>
          <p:cNvSpPr txBox="1"/>
          <p:nvPr/>
        </p:nvSpPr>
        <p:spPr>
          <a:xfrm>
            <a:off x="14218003" y="26802053"/>
            <a:ext cx="15354920"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dk1"/>
                </a:solidFill>
                <a:latin typeface="Arial"/>
                <a:ea typeface="Arial"/>
                <a:cs typeface="Arial"/>
                <a:sym typeface="Arial"/>
              </a:rPr>
              <a:t>X-Factors: </a:t>
            </a:r>
            <a:r>
              <a:rPr lang="en-US" sz="2400">
                <a:solidFill>
                  <a:schemeClr val="dk1"/>
                </a:solidFill>
                <a:latin typeface="Arial"/>
                <a:ea typeface="Arial"/>
                <a:cs typeface="Arial"/>
                <a:sym typeface="Arial"/>
              </a:rPr>
              <a:t>Cooling Rate: 30 – 50 °F/min; Dwell Time: 15 – 60 min</a:t>
            </a:r>
            <a:endParaRPr/>
          </a:p>
          <a:p>
            <a:pPr marL="342900" marR="0" lvl="0" indent="-342900" algn="just"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No heating rate analyzed as it can only be programmed to go so slow</a:t>
            </a:r>
            <a:endParaRPr/>
          </a:p>
          <a:p>
            <a:pPr marL="0" marR="0" lvl="0" indent="0" algn="just" rtl="0">
              <a:spcBef>
                <a:spcPts val="0"/>
              </a:spcBef>
              <a:spcAft>
                <a:spcPts val="0"/>
              </a:spcAft>
              <a:buNone/>
            </a:pPr>
            <a:r>
              <a:rPr lang="en-US" sz="2400" b="1">
                <a:solidFill>
                  <a:schemeClr val="dk1"/>
                </a:solidFill>
                <a:latin typeface="Arial"/>
                <a:ea typeface="Arial"/>
                <a:cs typeface="Arial"/>
                <a:sym typeface="Arial"/>
              </a:rPr>
              <a:t>Y-Factors: </a:t>
            </a:r>
            <a:r>
              <a:rPr lang="en-US" sz="2400">
                <a:solidFill>
                  <a:schemeClr val="dk1"/>
                </a:solidFill>
                <a:latin typeface="Arial"/>
                <a:ea typeface="Arial"/>
                <a:cs typeface="Arial"/>
                <a:sym typeface="Arial"/>
              </a:rPr>
              <a:t>Crack scale rating, production time</a:t>
            </a:r>
            <a:endParaRPr/>
          </a:p>
          <a:p>
            <a:pPr marL="0" marR="0" lvl="0" indent="0" algn="just" rtl="0">
              <a:spcBef>
                <a:spcPts val="0"/>
              </a:spcBef>
              <a:spcAft>
                <a:spcPts val="0"/>
              </a:spcAft>
              <a:buNone/>
            </a:pPr>
            <a:r>
              <a:rPr lang="en-US" sz="2400" b="1">
                <a:solidFill>
                  <a:schemeClr val="dk1"/>
                </a:solidFill>
                <a:latin typeface="Arial"/>
                <a:ea typeface="Arial"/>
                <a:cs typeface="Arial"/>
                <a:sym typeface="Arial"/>
              </a:rPr>
              <a:t>5-Trials:</a:t>
            </a:r>
            <a:r>
              <a:rPr lang="en-US" sz="2400">
                <a:solidFill>
                  <a:schemeClr val="dk1"/>
                </a:solidFill>
                <a:latin typeface="Arial"/>
                <a:ea typeface="Arial"/>
                <a:cs typeface="Arial"/>
                <a:sym typeface="Arial"/>
              </a:rPr>
              <a:t> 4 trials planned JMP with an extra trial at a middle value</a:t>
            </a:r>
            <a:endParaRPr sz="2400" b="1">
              <a:solidFill>
                <a:schemeClr val="dk1"/>
              </a:solidFill>
              <a:latin typeface="Arial"/>
              <a:ea typeface="Arial"/>
              <a:cs typeface="Arial"/>
              <a:sym typeface="Arial"/>
            </a:endParaRPr>
          </a:p>
        </p:txBody>
      </p:sp>
      <p:pic>
        <p:nvPicPr>
          <p:cNvPr id="135" name="Google Shape;135;p1"/>
          <p:cNvPicPr preferRelativeResize="0"/>
          <p:nvPr/>
        </p:nvPicPr>
        <p:blipFill rotWithShape="1">
          <a:blip r:embed="rId12">
            <a:alphaModFix/>
          </a:blip>
          <a:srcRect/>
          <a:stretch/>
        </p:blipFill>
        <p:spPr>
          <a:xfrm>
            <a:off x="15173848" y="28678528"/>
            <a:ext cx="2117408" cy="2286000"/>
          </a:xfrm>
          <a:prstGeom prst="rect">
            <a:avLst/>
          </a:prstGeom>
          <a:noFill/>
          <a:ln>
            <a:noFill/>
          </a:ln>
        </p:spPr>
      </p:pic>
      <p:pic>
        <p:nvPicPr>
          <p:cNvPr id="136" name="Google Shape;136;p1"/>
          <p:cNvPicPr preferRelativeResize="0"/>
          <p:nvPr/>
        </p:nvPicPr>
        <p:blipFill rotWithShape="1">
          <a:blip r:embed="rId13">
            <a:alphaModFix/>
          </a:blip>
          <a:srcRect t="3957"/>
          <a:stretch/>
        </p:blipFill>
        <p:spPr>
          <a:xfrm>
            <a:off x="14747633" y="7364982"/>
            <a:ext cx="3890642" cy="3471334"/>
          </a:xfrm>
          <a:prstGeom prst="rect">
            <a:avLst/>
          </a:prstGeom>
          <a:noFill/>
          <a:ln>
            <a:noFill/>
          </a:ln>
        </p:spPr>
      </p:pic>
      <p:sp>
        <p:nvSpPr>
          <p:cNvPr id="137" name="Google Shape;137;p1"/>
          <p:cNvSpPr txBox="1"/>
          <p:nvPr/>
        </p:nvSpPr>
        <p:spPr>
          <a:xfrm>
            <a:off x="14161823" y="10803931"/>
            <a:ext cx="491178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Figure 3: Three-part mold consisting of a (a) top, (b) middle, and (c) bottom portion.</a:t>
            </a:r>
            <a:endParaRPr sz="2000" b="1">
              <a:solidFill>
                <a:schemeClr val="dk1"/>
              </a:solidFill>
              <a:latin typeface="Arial"/>
              <a:ea typeface="Arial"/>
              <a:cs typeface="Arial"/>
              <a:sym typeface="Arial"/>
            </a:endParaRPr>
          </a:p>
        </p:txBody>
      </p:sp>
      <p:sp>
        <p:nvSpPr>
          <p:cNvPr id="138" name="Google Shape;138;p1"/>
          <p:cNvSpPr txBox="1"/>
          <p:nvPr/>
        </p:nvSpPr>
        <p:spPr>
          <a:xfrm>
            <a:off x="14211867" y="11669306"/>
            <a:ext cx="15538332"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dk1"/>
                </a:solidFill>
                <a:latin typeface="Arial"/>
                <a:ea typeface="Arial"/>
                <a:cs typeface="Arial"/>
                <a:sym typeface="Arial"/>
              </a:rPr>
              <a:t>Hot Press Parameters via RSCE:</a:t>
            </a:r>
            <a:r>
              <a:rPr lang="en-US" sz="2400">
                <a:solidFill>
                  <a:schemeClr val="dk1"/>
                </a:solidFill>
                <a:latin typeface="Arial"/>
                <a:ea typeface="Arial"/>
                <a:cs typeface="Arial"/>
                <a:sym typeface="Arial"/>
              </a:rPr>
              <a:t> The mold is sealed with a 55-kip force for 30 min at 90 °F. The mold is then heated at a rate of 2 °F/min to a supercritical temperature of 550 °F. The solution is let to stabilize and strengthen for 55 min. Supercritical fluid is released as the force is released at a rate of 1 kip/min. The mold is then cooled back down to 90 °F at a rate of 2 °F/min. Note: these factors are a base set of parameters. Parameters/settings are adjusted in each screening design.</a:t>
            </a:r>
            <a:endParaRPr sz="2400" b="1">
              <a:solidFill>
                <a:schemeClr val="dk1"/>
              </a:solidFill>
              <a:latin typeface="Arial"/>
              <a:ea typeface="Arial"/>
              <a:cs typeface="Arial"/>
              <a:sym typeface="Arial"/>
            </a:endParaRPr>
          </a:p>
        </p:txBody>
      </p:sp>
      <p:sp>
        <p:nvSpPr>
          <p:cNvPr id="139" name="Google Shape;139;p1"/>
          <p:cNvSpPr txBox="1"/>
          <p:nvPr/>
        </p:nvSpPr>
        <p:spPr>
          <a:xfrm>
            <a:off x="22673741" y="16106567"/>
            <a:ext cx="680025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Table 1: 7 x-factors and their respective levels analyzed in the first screening design.</a:t>
            </a:r>
            <a:endParaRPr sz="2000" b="1">
              <a:solidFill>
                <a:schemeClr val="dk1"/>
              </a:solidFill>
              <a:latin typeface="Arial"/>
              <a:ea typeface="Arial"/>
              <a:cs typeface="Arial"/>
              <a:sym typeface="Arial"/>
            </a:endParaRPr>
          </a:p>
        </p:txBody>
      </p:sp>
      <p:sp>
        <p:nvSpPr>
          <p:cNvPr id="140" name="Google Shape;140;p1"/>
          <p:cNvSpPr txBox="1"/>
          <p:nvPr/>
        </p:nvSpPr>
        <p:spPr>
          <a:xfrm>
            <a:off x="14402905" y="18725255"/>
            <a:ext cx="840977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Figure 4: Three aerogels produced in the (a) 1</a:t>
            </a:r>
            <a:r>
              <a:rPr lang="en-US" sz="2000" baseline="30000">
                <a:solidFill>
                  <a:schemeClr val="dk1"/>
                </a:solidFill>
                <a:latin typeface="Arial"/>
                <a:ea typeface="Arial"/>
                <a:cs typeface="Arial"/>
                <a:sym typeface="Arial"/>
              </a:rPr>
              <a:t>st</a:t>
            </a:r>
            <a:r>
              <a:rPr lang="en-US" sz="2000">
                <a:solidFill>
                  <a:schemeClr val="dk1"/>
                </a:solidFill>
                <a:latin typeface="Arial"/>
                <a:ea typeface="Arial"/>
                <a:cs typeface="Arial"/>
                <a:sym typeface="Arial"/>
              </a:rPr>
              <a:t>, (b) 4</a:t>
            </a:r>
            <a:r>
              <a:rPr lang="en-US" sz="2000" baseline="30000">
                <a:solidFill>
                  <a:schemeClr val="dk1"/>
                </a:solidFill>
                <a:latin typeface="Arial"/>
                <a:ea typeface="Arial"/>
                <a:cs typeface="Arial"/>
                <a:sym typeface="Arial"/>
              </a:rPr>
              <a:t>th</a:t>
            </a:r>
            <a:r>
              <a:rPr lang="en-US" sz="2000">
                <a:solidFill>
                  <a:schemeClr val="dk1"/>
                </a:solidFill>
                <a:latin typeface="Arial"/>
                <a:ea typeface="Arial"/>
                <a:cs typeface="Arial"/>
                <a:sym typeface="Arial"/>
              </a:rPr>
              <a:t>, and (c) 8</a:t>
            </a:r>
            <a:r>
              <a:rPr lang="en-US" sz="2000" baseline="30000">
                <a:solidFill>
                  <a:schemeClr val="dk1"/>
                </a:solidFill>
                <a:latin typeface="Arial"/>
                <a:ea typeface="Arial"/>
                <a:cs typeface="Arial"/>
                <a:sym typeface="Arial"/>
              </a:rPr>
              <a:t>th</a:t>
            </a:r>
            <a:r>
              <a:rPr lang="en-US" sz="2000">
                <a:solidFill>
                  <a:schemeClr val="dk1"/>
                </a:solidFill>
                <a:latin typeface="Arial"/>
                <a:ea typeface="Arial"/>
                <a:cs typeface="Arial"/>
                <a:sym typeface="Arial"/>
              </a:rPr>
              <a:t> trial.</a:t>
            </a:r>
            <a:endParaRPr sz="2000" b="1">
              <a:solidFill>
                <a:schemeClr val="dk1"/>
              </a:solidFill>
              <a:latin typeface="Arial"/>
              <a:ea typeface="Arial"/>
              <a:cs typeface="Arial"/>
              <a:sym typeface="Arial"/>
            </a:endParaRPr>
          </a:p>
        </p:txBody>
      </p:sp>
      <p:sp>
        <p:nvSpPr>
          <p:cNvPr id="141" name="Google Shape;141;p1"/>
          <p:cNvSpPr txBox="1"/>
          <p:nvPr/>
        </p:nvSpPr>
        <p:spPr>
          <a:xfrm>
            <a:off x="21851195" y="22318752"/>
            <a:ext cx="7368658" cy="10156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Arial"/>
                <a:ea typeface="Arial"/>
                <a:cs typeface="Arial"/>
                <a:sym typeface="Arial"/>
              </a:rPr>
              <a:t>Table 2: Contrast and p-values for the two most significant factors, indicating a faster cooling rate and slower cooling rate as ideal settings. </a:t>
            </a:r>
            <a:endParaRPr sz="2000" b="1">
              <a:solidFill>
                <a:schemeClr val="dk1"/>
              </a:solidFill>
              <a:latin typeface="Arial"/>
              <a:ea typeface="Arial"/>
              <a:cs typeface="Arial"/>
              <a:sym typeface="Arial"/>
            </a:endParaRPr>
          </a:p>
        </p:txBody>
      </p:sp>
      <p:sp>
        <p:nvSpPr>
          <p:cNvPr id="142" name="Google Shape;142;p1"/>
          <p:cNvSpPr txBox="1"/>
          <p:nvPr/>
        </p:nvSpPr>
        <p:spPr>
          <a:xfrm>
            <a:off x="14747633" y="25115455"/>
            <a:ext cx="6392859"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Arial"/>
                <a:ea typeface="Arial"/>
                <a:cs typeface="Arial"/>
                <a:sym typeface="Arial"/>
              </a:rPr>
              <a:t>Figure 5: Half normal plot generated by JMP indicating the heating and cooling rate as the significant factors.</a:t>
            </a:r>
            <a:endParaRPr sz="2000" b="1">
              <a:solidFill>
                <a:schemeClr val="dk1"/>
              </a:solidFill>
              <a:latin typeface="Arial"/>
              <a:ea typeface="Arial"/>
              <a:cs typeface="Arial"/>
              <a:sym typeface="Arial"/>
            </a:endParaRPr>
          </a:p>
        </p:txBody>
      </p:sp>
      <p:sp>
        <p:nvSpPr>
          <p:cNvPr id="143" name="Google Shape;143;p1"/>
          <p:cNvSpPr txBox="1"/>
          <p:nvPr/>
        </p:nvSpPr>
        <p:spPr>
          <a:xfrm>
            <a:off x="14253056" y="30989344"/>
            <a:ext cx="3923739" cy="10156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Arial"/>
                <a:ea typeface="Arial"/>
                <a:cs typeface="Arial"/>
                <a:sym typeface="Arial"/>
              </a:rPr>
              <a:t>Figure 6: Aerogel produced in 2</a:t>
            </a:r>
            <a:r>
              <a:rPr lang="en-US" sz="2000" baseline="30000">
                <a:solidFill>
                  <a:schemeClr val="dk1"/>
                </a:solidFill>
                <a:latin typeface="Arial"/>
                <a:ea typeface="Arial"/>
                <a:cs typeface="Arial"/>
                <a:sym typeface="Arial"/>
              </a:rPr>
              <a:t>nd</a:t>
            </a:r>
            <a:r>
              <a:rPr lang="en-US" sz="2000">
                <a:solidFill>
                  <a:schemeClr val="dk1"/>
                </a:solidFill>
                <a:latin typeface="Arial"/>
                <a:ea typeface="Arial"/>
                <a:cs typeface="Arial"/>
                <a:sym typeface="Arial"/>
              </a:rPr>
              <a:t> trial with a cooling rate of 30 </a:t>
            </a:r>
            <a:r>
              <a:rPr lang="en-US" sz="2000">
                <a:solidFill>
                  <a:schemeClr val="dk1"/>
                </a:solidFill>
                <a:latin typeface="Times New Roman"/>
                <a:ea typeface="Times New Roman"/>
                <a:cs typeface="Times New Roman"/>
                <a:sym typeface="Times New Roman"/>
              </a:rPr>
              <a:t>°</a:t>
            </a:r>
            <a:r>
              <a:rPr lang="en-US" sz="2000">
                <a:solidFill>
                  <a:schemeClr val="dk1"/>
                </a:solidFill>
                <a:latin typeface="Arial"/>
                <a:ea typeface="Arial"/>
                <a:cs typeface="Arial"/>
                <a:sym typeface="Arial"/>
              </a:rPr>
              <a:t>F/min and dwell time of 60 min.</a:t>
            </a:r>
            <a:endParaRPr sz="2000" b="1">
              <a:solidFill>
                <a:schemeClr val="dk1"/>
              </a:solidFill>
              <a:latin typeface="Arial"/>
              <a:ea typeface="Arial"/>
              <a:cs typeface="Arial"/>
              <a:sym typeface="Arial"/>
            </a:endParaRPr>
          </a:p>
        </p:txBody>
      </p:sp>
      <p:sp>
        <p:nvSpPr>
          <p:cNvPr id="144" name="Google Shape;144;p1"/>
          <p:cNvSpPr txBox="1"/>
          <p:nvPr/>
        </p:nvSpPr>
        <p:spPr>
          <a:xfrm>
            <a:off x="18529959" y="28654272"/>
            <a:ext cx="5673818" cy="7356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Arial"/>
                <a:ea typeface="Arial"/>
                <a:cs typeface="Arial"/>
                <a:sym typeface="Arial"/>
              </a:rPr>
              <a:t>Table 3: Contrast and p-values for the two x-factors and the interaction of the two factors</a:t>
            </a:r>
            <a:endParaRPr sz="2000" b="1">
              <a:solidFill>
                <a:schemeClr val="dk1"/>
              </a:solidFill>
              <a:latin typeface="Arial"/>
              <a:ea typeface="Arial"/>
              <a:cs typeface="Arial"/>
              <a:sym typeface="Arial"/>
            </a:endParaRPr>
          </a:p>
        </p:txBody>
      </p:sp>
      <p:sp>
        <p:nvSpPr>
          <p:cNvPr id="145" name="Google Shape;145;p1"/>
          <p:cNvSpPr txBox="1"/>
          <p:nvPr/>
        </p:nvSpPr>
        <p:spPr>
          <a:xfrm>
            <a:off x="24485577" y="30944597"/>
            <a:ext cx="5345137" cy="10156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Arial"/>
                <a:ea typeface="Arial"/>
                <a:cs typeface="Arial"/>
                <a:sym typeface="Arial"/>
              </a:rPr>
              <a:t>Figure 7: Half normal plot generated by JMP indicating the interaction between the dwell time and cooling rate as the most significant.</a:t>
            </a:r>
            <a:endParaRPr sz="2000" b="1">
              <a:solidFill>
                <a:schemeClr val="dk1"/>
              </a:solidFill>
              <a:latin typeface="Arial"/>
              <a:ea typeface="Arial"/>
              <a:cs typeface="Arial"/>
              <a:sym typeface="Arial"/>
            </a:endParaRPr>
          </a:p>
        </p:txBody>
      </p:sp>
      <p:sp>
        <p:nvSpPr>
          <p:cNvPr id="146" name="Google Shape;146;p1"/>
          <p:cNvSpPr txBox="1"/>
          <p:nvPr/>
        </p:nvSpPr>
        <p:spPr>
          <a:xfrm>
            <a:off x="30641991" y="7423936"/>
            <a:ext cx="12528000" cy="6003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From the first screening we learned:</a:t>
            </a:r>
            <a:endParaRPr/>
          </a:p>
          <a:p>
            <a:pPr marL="342900" marR="0" lvl="0" indent="-342900" algn="just"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The two most important factors were the heating and cooling rate. They were not statistically significant, but still were significant factors.</a:t>
            </a:r>
            <a:endParaRPr/>
          </a:p>
          <a:p>
            <a:pPr marL="342900" marR="0" lvl="0" indent="-342900" algn="just"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Faster cooling rate and slower heating rate is ideal</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From the second screening we learned:</a:t>
            </a:r>
            <a:endParaRPr/>
          </a:p>
          <a:p>
            <a:pPr marL="342900" marR="0" lvl="0" indent="-342900" algn="just"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A cooling rate of 30 </a:t>
            </a:r>
            <a:r>
              <a:rPr lang="en-US" sz="2400" b="0" i="0" u="none" strike="noStrike">
                <a:solidFill>
                  <a:schemeClr val="dk1"/>
                </a:solidFill>
                <a:latin typeface="Arial"/>
                <a:ea typeface="Arial"/>
                <a:cs typeface="Arial"/>
                <a:sym typeface="Arial"/>
              </a:rPr>
              <a:t>°F</a:t>
            </a:r>
            <a:r>
              <a:rPr lang="en-US" sz="2400">
                <a:solidFill>
                  <a:schemeClr val="dk1"/>
                </a:solidFill>
                <a:latin typeface="Arial"/>
                <a:ea typeface="Arial"/>
                <a:cs typeface="Arial"/>
                <a:sym typeface="Arial"/>
              </a:rPr>
              <a:t>/min is ideal</a:t>
            </a:r>
            <a:endParaRPr/>
          </a:p>
          <a:p>
            <a:pPr marL="342900" marR="0" lvl="0" indent="-342900" algn="just"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The most important factor is the interaction between the cooling rate and dwell time. </a:t>
            </a:r>
            <a:endParaRPr/>
          </a:p>
          <a:p>
            <a:pPr marL="800100" marR="0" lvl="1" indent="-342900" algn="just"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At a low cooling rate of 30 °F/min, increasing the dwell time will have the largest effect on the quality of the aerogel. </a:t>
            </a:r>
            <a:endParaRPr/>
          </a:p>
          <a:p>
            <a:pPr marL="800100" marR="0" lvl="1" indent="-342900" algn="just"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At any higher cooling rate, increasing the dwell time will have little effect on the quality of the aerogel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Using the following parameters, the highest quality aerogel, F</a:t>
            </a:r>
            <a:r>
              <a:rPr lang="en-US" sz="2400">
                <a:solidFill>
                  <a:schemeClr val="dk1"/>
                </a:solidFill>
              </a:rPr>
              <a:t>ig. 8,</a:t>
            </a:r>
            <a:r>
              <a:rPr lang="en-US" sz="2400">
                <a:solidFill>
                  <a:schemeClr val="dk1"/>
                </a:solidFill>
                <a:latin typeface="Arial"/>
                <a:ea typeface="Arial"/>
                <a:cs typeface="Arial"/>
                <a:sym typeface="Arial"/>
              </a:rPr>
              <a:t> can be made (based on the best aerogel produced in the 2</a:t>
            </a:r>
            <a:r>
              <a:rPr lang="en-US" sz="2400" baseline="30000">
                <a:solidFill>
                  <a:schemeClr val="dk1"/>
                </a:solidFill>
                <a:latin typeface="Arial"/>
                <a:ea typeface="Arial"/>
                <a:cs typeface="Arial"/>
                <a:sym typeface="Arial"/>
              </a:rPr>
              <a:t>nd</a:t>
            </a:r>
            <a:r>
              <a:rPr lang="en-US" sz="2400">
                <a:solidFill>
                  <a:schemeClr val="dk1"/>
                </a:solidFill>
                <a:latin typeface="Arial"/>
                <a:ea typeface="Arial"/>
                <a:cs typeface="Arial"/>
                <a:sym typeface="Arial"/>
              </a:rPr>
              <a:t> trial of the second screening), Table </a:t>
            </a:r>
            <a:r>
              <a:rPr lang="en-US" sz="2400">
                <a:solidFill>
                  <a:schemeClr val="dk1"/>
                </a:solidFill>
              </a:rPr>
              <a:t>4</a:t>
            </a:r>
            <a:r>
              <a:rPr lang="en-US"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endParaRPr>
          </a:p>
          <a:p>
            <a:pPr marL="0" marR="0" lvl="0" indent="0" algn="just" rtl="0">
              <a:spcBef>
                <a:spcPts val="0"/>
              </a:spcBef>
              <a:spcAft>
                <a:spcPts val="0"/>
              </a:spcAft>
              <a:buNone/>
            </a:pPr>
            <a:r>
              <a:rPr lang="en-US" sz="2400">
                <a:solidFill>
                  <a:schemeClr val="dk1"/>
                </a:solidFill>
              </a:rPr>
              <a:t>New production time: ~ 6 hrs (40% reduction)</a:t>
            </a:r>
            <a:endParaRPr sz="2400">
              <a:solidFill>
                <a:schemeClr val="dk1"/>
              </a:solidFil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p:txBody>
      </p:sp>
      <p:graphicFrame>
        <p:nvGraphicFramePr>
          <p:cNvPr id="147" name="Google Shape;147;p1"/>
          <p:cNvGraphicFramePr/>
          <p:nvPr/>
        </p:nvGraphicFramePr>
        <p:xfrm>
          <a:off x="37136894" y="14165224"/>
          <a:ext cx="4803250" cy="3600450"/>
        </p:xfrm>
        <a:graphic>
          <a:graphicData uri="http://schemas.openxmlformats.org/drawingml/2006/table">
            <a:tbl>
              <a:tblPr firstRow="1" bandRow="1">
                <a:noFill/>
                <a:tableStyleId>{8981073E-B903-423D-BA1B-E2043F6E288A}</a:tableStyleId>
              </a:tblPr>
              <a:tblGrid>
                <a:gridCol w="3027700">
                  <a:extLst>
                    <a:ext uri="{9D8B030D-6E8A-4147-A177-3AD203B41FA5}">
                      <a16:colId xmlns:a16="http://schemas.microsoft.com/office/drawing/2014/main" val="20000"/>
                    </a:ext>
                  </a:extLst>
                </a:gridCol>
                <a:gridCol w="1775550">
                  <a:extLst>
                    <a:ext uri="{9D8B030D-6E8A-4147-A177-3AD203B41FA5}">
                      <a16:colId xmlns:a16="http://schemas.microsoft.com/office/drawing/2014/main" val="20001"/>
                    </a:ext>
                  </a:extLst>
                </a:gridCol>
              </a:tblGrid>
              <a:tr h="260550">
                <a:tc>
                  <a:txBody>
                    <a:bodyPr/>
                    <a:lstStyle/>
                    <a:p>
                      <a:pPr marL="0" marR="0" lvl="0" indent="0" algn="ctr" rtl="0">
                        <a:spcBef>
                          <a:spcPts val="0"/>
                        </a:spcBef>
                        <a:spcAft>
                          <a:spcPts val="0"/>
                        </a:spcAft>
                        <a:buNone/>
                      </a:pPr>
                      <a:r>
                        <a:rPr lang="en-US" sz="2000" u="none" strike="noStrike" cap="none">
                          <a:solidFill>
                            <a:schemeClr val="dk1"/>
                          </a:solidFill>
                          <a:latin typeface="Arial"/>
                          <a:ea typeface="Arial"/>
                          <a:cs typeface="Arial"/>
                          <a:sym typeface="Arial"/>
                        </a:rPr>
                        <a:t>Factor</a:t>
                      </a:r>
                      <a:endParaRPr/>
                    </a:p>
                  </a:txBody>
                  <a:tcPr marL="33350" marR="33350" marT="47625" marB="47625"/>
                </a:tc>
                <a:tc>
                  <a:txBody>
                    <a:bodyPr/>
                    <a:lstStyle/>
                    <a:p>
                      <a:pPr marL="0" marR="0" lvl="0" indent="0" algn="ctr" rtl="0">
                        <a:spcBef>
                          <a:spcPts val="0"/>
                        </a:spcBef>
                        <a:spcAft>
                          <a:spcPts val="0"/>
                        </a:spcAft>
                        <a:buNone/>
                      </a:pPr>
                      <a:r>
                        <a:rPr lang="en-US" sz="2000" u="none" strike="noStrike" cap="none">
                          <a:solidFill>
                            <a:schemeClr val="dk1"/>
                          </a:solidFill>
                          <a:latin typeface="Arial"/>
                          <a:ea typeface="Arial"/>
                          <a:cs typeface="Arial"/>
                          <a:sym typeface="Arial"/>
                        </a:rPr>
                        <a:t>Ideal Setting</a:t>
                      </a:r>
                      <a:endParaRPr/>
                    </a:p>
                  </a:txBody>
                  <a:tcPr marL="33350" marR="33350" marT="47625" marB="47625"/>
                </a:tc>
                <a:extLst>
                  <a:ext uri="{0D108BD9-81ED-4DB2-BD59-A6C34878D82A}">
                    <a16:rowId xmlns:a16="http://schemas.microsoft.com/office/drawing/2014/main" val="10000"/>
                  </a:ext>
                </a:extLst>
              </a:tr>
              <a:tr h="260550">
                <a:tc>
                  <a:txBody>
                    <a:bodyPr/>
                    <a:lstStyle/>
                    <a:p>
                      <a:pPr marL="0" marR="0" lvl="0" indent="0" algn="ctr" rtl="0">
                        <a:spcBef>
                          <a:spcPts val="0"/>
                        </a:spcBef>
                        <a:spcAft>
                          <a:spcPts val="0"/>
                        </a:spcAft>
                        <a:buNone/>
                      </a:pPr>
                      <a:r>
                        <a:rPr lang="en-US" sz="2000" b="1" u="none" strike="noStrike" cap="none">
                          <a:solidFill>
                            <a:schemeClr val="dk1"/>
                          </a:solidFill>
                          <a:latin typeface="Arial"/>
                          <a:ea typeface="Arial"/>
                          <a:cs typeface="Arial"/>
                          <a:sym typeface="Arial"/>
                        </a:rPr>
                        <a:t>Dwell Time</a:t>
                      </a:r>
                      <a:endParaRPr/>
                    </a:p>
                  </a:txBody>
                  <a:tcPr marL="33350" marR="33350" marT="47625" marB="47625"/>
                </a:tc>
                <a:tc>
                  <a:txBody>
                    <a:bodyPr/>
                    <a:lstStyle/>
                    <a:p>
                      <a:pPr marL="0" marR="0" lvl="0" indent="0" algn="ctr" rtl="0">
                        <a:spcBef>
                          <a:spcPts val="0"/>
                        </a:spcBef>
                        <a:spcAft>
                          <a:spcPts val="0"/>
                        </a:spcAft>
                        <a:buNone/>
                      </a:pPr>
                      <a:r>
                        <a:rPr lang="en-US" sz="2000" u="none" strike="noStrike" cap="none">
                          <a:solidFill>
                            <a:schemeClr val="dk1"/>
                          </a:solidFill>
                          <a:latin typeface="Arial"/>
                          <a:ea typeface="Arial"/>
                          <a:cs typeface="Arial"/>
                          <a:sym typeface="Arial"/>
                        </a:rPr>
                        <a:t>60 min</a:t>
                      </a:r>
                      <a:endParaRPr/>
                    </a:p>
                  </a:txBody>
                  <a:tcPr marL="33350" marR="33350" marT="47625" marB="47625"/>
                </a:tc>
                <a:extLst>
                  <a:ext uri="{0D108BD9-81ED-4DB2-BD59-A6C34878D82A}">
                    <a16:rowId xmlns:a16="http://schemas.microsoft.com/office/drawing/2014/main" val="10001"/>
                  </a:ext>
                </a:extLst>
              </a:tr>
              <a:tr h="260550">
                <a:tc>
                  <a:txBody>
                    <a:bodyPr/>
                    <a:lstStyle/>
                    <a:p>
                      <a:pPr marL="0" marR="0" lvl="0" indent="0" algn="ctr" rtl="0">
                        <a:spcBef>
                          <a:spcPts val="0"/>
                        </a:spcBef>
                        <a:spcAft>
                          <a:spcPts val="0"/>
                        </a:spcAft>
                        <a:buNone/>
                      </a:pPr>
                      <a:r>
                        <a:rPr lang="en-US" sz="2000" b="1" u="none" strike="noStrike" cap="none">
                          <a:solidFill>
                            <a:schemeClr val="dk1"/>
                          </a:solidFill>
                          <a:latin typeface="Arial"/>
                          <a:ea typeface="Arial"/>
                          <a:cs typeface="Arial"/>
                          <a:sym typeface="Arial"/>
                        </a:rPr>
                        <a:t>Cooling Rate</a:t>
                      </a:r>
                      <a:endParaRPr/>
                    </a:p>
                  </a:txBody>
                  <a:tcPr marL="33350" marR="33350" marT="47625" marB="47625"/>
                </a:tc>
                <a:tc>
                  <a:txBody>
                    <a:bodyPr/>
                    <a:lstStyle/>
                    <a:p>
                      <a:pPr marL="0" marR="0" lvl="0" indent="0" algn="ctr"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30 °F/min</a:t>
                      </a:r>
                      <a:endParaRPr sz="2000" u="none" strike="noStrike" cap="none">
                        <a:solidFill>
                          <a:schemeClr val="dk1"/>
                        </a:solidFill>
                        <a:latin typeface="Arial"/>
                        <a:ea typeface="Arial"/>
                        <a:cs typeface="Arial"/>
                        <a:sym typeface="Arial"/>
                      </a:endParaRPr>
                    </a:p>
                  </a:txBody>
                  <a:tcPr marL="33350" marR="33350" marT="47625" marB="47625"/>
                </a:tc>
                <a:extLst>
                  <a:ext uri="{0D108BD9-81ED-4DB2-BD59-A6C34878D82A}">
                    <a16:rowId xmlns:a16="http://schemas.microsoft.com/office/drawing/2014/main" val="10002"/>
                  </a:ext>
                </a:extLst>
              </a:tr>
              <a:tr h="260550">
                <a:tc>
                  <a:txBody>
                    <a:bodyPr/>
                    <a:lstStyle/>
                    <a:p>
                      <a:pPr marL="0" marR="0" lvl="0" indent="0" algn="ctr" rtl="0">
                        <a:spcBef>
                          <a:spcPts val="0"/>
                        </a:spcBef>
                        <a:spcAft>
                          <a:spcPts val="0"/>
                        </a:spcAft>
                        <a:buNone/>
                      </a:pPr>
                      <a:r>
                        <a:rPr lang="en-US" sz="2000" b="1" i="0" u="none" strike="noStrike" cap="none">
                          <a:solidFill>
                            <a:schemeClr val="dk1"/>
                          </a:solidFill>
                          <a:latin typeface="Arial"/>
                          <a:ea typeface="Arial"/>
                          <a:cs typeface="Arial"/>
                          <a:sym typeface="Arial"/>
                        </a:rPr>
                        <a:t>Heating Rate</a:t>
                      </a:r>
                      <a:endParaRPr sz="2000" u="none" strike="noStrike" cap="none">
                        <a:solidFill>
                          <a:schemeClr val="dk1"/>
                        </a:solidFill>
                        <a:latin typeface="Arial"/>
                        <a:ea typeface="Arial"/>
                        <a:cs typeface="Arial"/>
                        <a:sym typeface="Arial"/>
                      </a:endParaRPr>
                    </a:p>
                  </a:txBody>
                  <a:tcPr marL="33350" marR="33350" marT="47625" marB="47625"/>
                </a:tc>
                <a:tc>
                  <a:txBody>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2 °F/min</a:t>
                      </a:r>
                      <a:endParaRPr sz="2000" u="none" strike="noStrike" cap="none">
                        <a:solidFill>
                          <a:schemeClr val="dk1"/>
                        </a:solidFill>
                        <a:latin typeface="Arial"/>
                        <a:ea typeface="Arial"/>
                        <a:cs typeface="Arial"/>
                        <a:sym typeface="Arial"/>
                      </a:endParaRPr>
                    </a:p>
                  </a:txBody>
                  <a:tcPr marL="33350" marR="33350" marT="47625" marB="47625"/>
                </a:tc>
                <a:extLst>
                  <a:ext uri="{0D108BD9-81ED-4DB2-BD59-A6C34878D82A}">
                    <a16:rowId xmlns:a16="http://schemas.microsoft.com/office/drawing/2014/main" val="10003"/>
                  </a:ext>
                </a:extLst>
              </a:tr>
              <a:tr h="260550">
                <a:tc>
                  <a:txBody>
                    <a:bodyPr/>
                    <a:lstStyle/>
                    <a:p>
                      <a:pPr marL="0" marR="0" lvl="0" indent="0" algn="ctr" rtl="0">
                        <a:spcBef>
                          <a:spcPts val="0"/>
                        </a:spcBef>
                        <a:spcAft>
                          <a:spcPts val="0"/>
                        </a:spcAft>
                        <a:buNone/>
                      </a:pPr>
                      <a:r>
                        <a:rPr lang="en-US" sz="2000" b="1" i="0" u="none" strike="noStrike" cap="none">
                          <a:solidFill>
                            <a:schemeClr val="dk1"/>
                          </a:solidFill>
                          <a:latin typeface="Arial"/>
                          <a:ea typeface="Arial"/>
                          <a:cs typeface="Arial"/>
                          <a:sym typeface="Arial"/>
                        </a:rPr>
                        <a:t>Force Release Rate</a:t>
                      </a:r>
                      <a:endParaRPr sz="2000" u="none" strike="noStrike" cap="none">
                        <a:solidFill>
                          <a:schemeClr val="dk1"/>
                        </a:solidFill>
                        <a:latin typeface="Arial"/>
                        <a:ea typeface="Arial"/>
                        <a:cs typeface="Arial"/>
                        <a:sym typeface="Arial"/>
                      </a:endParaRPr>
                    </a:p>
                  </a:txBody>
                  <a:tcPr marL="33350" marR="33350" marT="47625" marB="47625"/>
                </a:tc>
                <a:tc>
                  <a:txBody>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3 kip/min</a:t>
                      </a:r>
                      <a:endParaRPr sz="2000" u="none" strike="noStrike" cap="none">
                        <a:solidFill>
                          <a:schemeClr val="dk1"/>
                        </a:solidFill>
                        <a:latin typeface="Arial"/>
                        <a:ea typeface="Arial"/>
                        <a:cs typeface="Arial"/>
                        <a:sym typeface="Arial"/>
                      </a:endParaRPr>
                    </a:p>
                  </a:txBody>
                  <a:tcPr marL="33350" marR="33350" marT="47625" marB="47625"/>
                </a:tc>
                <a:extLst>
                  <a:ext uri="{0D108BD9-81ED-4DB2-BD59-A6C34878D82A}">
                    <a16:rowId xmlns:a16="http://schemas.microsoft.com/office/drawing/2014/main" val="10004"/>
                  </a:ext>
                </a:extLst>
              </a:tr>
              <a:tr h="260550">
                <a:tc>
                  <a:txBody>
                    <a:bodyPr/>
                    <a:lstStyle/>
                    <a:p>
                      <a:pPr marL="0" marR="0" lvl="0" indent="0" algn="ctr" rtl="0">
                        <a:spcBef>
                          <a:spcPts val="0"/>
                        </a:spcBef>
                        <a:spcAft>
                          <a:spcPts val="0"/>
                        </a:spcAft>
                        <a:buNone/>
                      </a:pPr>
                      <a:r>
                        <a:rPr lang="en-US" sz="2000" b="1" i="0" u="none" strike="noStrike" cap="none">
                          <a:solidFill>
                            <a:schemeClr val="dk1"/>
                          </a:solidFill>
                          <a:latin typeface="Arial"/>
                          <a:ea typeface="Arial"/>
                          <a:cs typeface="Arial"/>
                          <a:sym typeface="Arial"/>
                        </a:rPr>
                        <a:t>Grease</a:t>
                      </a:r>
                      <a:endParaRPr sz="2000" u="none" strike="noStrike" cap="none">
                        <a:solidFill>
                          <a:schemeClr val="dk1"/>
                        </a:solidFill>
                        <a:latin typeface="Arial"/>
                        <a:ea typeface="Arial"/>
                        <a:cs typeface="Arial"/>
                        <a:sym typeface="Arial"/>
                      </a:endParaRPr>
                    </a:p>
                  </a:txBody>
                  <a:tcPr marL="33350" marR="33350" marT="47625" marB="47625"/>
                </a:tc>
                <a:tc>
                  <a:txBody>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0.3 g</a:t>
                      </a:r>
                      <a:endParaRPr sz="2000" u="none" strike="noStrike" cap="none">
                        <a:solidFill>
                          <a:schemeClr val="dk1"/>
                        </a:solidFill>
                        <a:latin typeface="Arial"/>
                        <a:ea typeface="Arial"/>
                        <a:cs typeface="Arial"/>
                        <a:sym typeface="Arial"/>
                      </a:endParaRPr>
                    </a:p>
                  </a:txBody>
                  <a:tcPr marL="33350" marR="33350" marT="47625" marB="47625"/>
                </a:tc>
                <a:extLst>
                  <a:ext uri="{0D108BD9-81ED-4DB2-BD59-A6C34878D82A}">
                    <a16:rowId xmlns:a16="http://schemas.microsoft.com/office/drawing/2014/main" val="10005"/>
                  </a:ext>
                </a:extLst>
              </a:tr>
              <a:tr h="260550">
                <a:tc>
                  <a:txBody>
                    <a:bodyPr/>
                    <a:lstStyle/>
                    <a:p>
                      <a:pPr marL="0" marR="0" lvl="0" indent="0" algn="ctr" rtl="0">
                        <a:spcBef>
                          <a:spcPts val="0"/>
                        </a:spcBef>
                        <a:spcAft>
                          <a:spcPts val="0"/>
                        </a:spcAft>
                        <a:buNone/>
                      </a:pPr>
                      <a:r>
                        <a:rPr lang="en-US" sz="2000" b="1" i="0" u="none" strike="noStrike" cap="none">
                          <a:solidFill>
                            <a:schemeClr val="dk1"/>
                          </a:solidFill>
                          <a:latin typeface="Arial"/>
                          <a:ea typeface="Arial"/>
                          <a:cs typeface="Arial"/>
                          <a:sym typeface="Arial"/>
                        </a:rPr>
                        <a:t>Force</a:t>
                      </a:r>
                      <a:endParaRPr sz="2000" u="none" strike="noStrike" cap="none">
                        <a:solidFill>
                          <a:schemeClr val="dk1"/>
                        </a:solidFill>
                        <a:latin typeface="Arial"/>
                        <a:ea typeface="Arial"/>
                        <a:cs typeface="Arial"/>
                        <a:sym typeface="Arial"/>
                      </a:endParaRPr>
                    </a:p>
                  </a:txBody>
                  <a:tcPr marL="33350" marR="33350" marT="47625" marB="47625"/>
                </a:tc>
                <a:tc>
                  <a:txBody>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60-kips</a:t>
                      </a:r>
                      <a:endParaRPr sz="2000" u="none" strike="noStrike" cap="none">
                        <a:solidFill>
                          <a:schemeClr val="dk1"/>
                        </a:solidFill>
                        <a:latin typeface="Arial"/>
                        <a:ea typeface="Arial"/>
                        <a:cs typeface="Arial"/>
                        <a:sym typeface="Arial"/>
                      </a:endParaRPr>
                    </a:p>
                  </a:txBody>
                  <a:tcPr marL="33350" marR="33350" marT="47625" marB="47625"/>
                </a:tc>
                <a:extLst>
                  <a:ext uri="{0D108BD9-81ED-4DB2-BD59-A6C34878D82A}">
                    <a16:rowId xmlns:a16="http://schemas.microsoft.com/office/drawing/2014/main" val="10006"/>
                  </a:ext>
                </a:extLst>
              </a:tr>
              <a:tr h="260550">
                <a:tc>
                  <a:txBody>
                    <a:bodyPr/>
                    <a:lstStyle/>
                    <a:p>
                      <a:pPr marL="0" marR="0" lvl="0" indent="0" algn="ctr" rtl="0">
                        <a:spcBef>
                          <a:spcPts val="0"/>
                        </a:spcBef>
                        <a:spcAft>
                          <a:spcPts val="0"/>
                        </a:spcAft>
                        <a:buNone/>
                      </a:pPr>
                      <a:r>
                        <a:rPr lang="en-US" sz="2000" b="1" i="0" u="none" strike="noStrike" cap="none">
                          <a:solidFill>
                            <a:schemeClr val="dk1"/>
                          </a:solidFill>
                          <a:latin typeface="Arial"/>
                          <a:ea typeface="Arial"/>
                          <a:cs typeface="Arial"/>
                          <a:sym typeface="Arial"/>
                        </a:rPr>
                        <a:t>Catalyst Gel Time</a:t>
                      </a:r>
                      <a:endParaRPr sz="2000" u="none" strike="noStrike" cap="none">
                        <a:solidFill>
                          <a:schemeClr val="dk1"/>
                        </a:solidFill>
                        <a:latin typeface="Arial"/>
                        <a:ea typeface="Arial"/>
                        <a:cs typeface="Arial"/>
                        <a:sym typeface="Arial"/>
                      </a:endParaRPr>
                    </a:p>
                  </a:txBody>
                  <a:tcPr marL="33350" marR="33350" marT="47625" marB="47625"/>
                </a:tc>
                <a:tc>
                  <a:txBody>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120 min</a:t>
                      </a:r>
                      <a:endParaRPr sz="2000" u="none" strike="noStrike" cap="none">
                        <a:solidFill>
                          <a:schemeClr val="dk1"/>
                        </a:solidFill>
                        <a:latin typeface="Arial"/>
                        <a:ea typeface="Arial"/>
                        <a:cs typeface="Arial"/>
                        <a:sym typeface="Arial"/>
                      </a:endParaRPr>
                    </a:p>
                  </a:txBody>
                  <a:tcPr marL="33350" marR="33350" marT="47625" marB="47625"/>
                </a:tc>
                <a:extLst>
                  <a:ext uri="{0D108BD9-81ED-4DB2-BD59-A6C34878D82A}">
                    <a16:rowId xmlns:a16="http://schemas.microsoft.com/office/drawing/2014/main" val="10007"/>
                  </a:ext>
                </a:extLst>
              </a:tr>
              <a:tr h="260550">
                <a:tc>
                  <a:txBody>
                    <a:bodyPr/>
                    <a:lstStyle/>
                    <a:p>
                      <a:pPr marL="0" marR="0" lvl="0" indent="0" algn="ctr" rtl="0">
                        <a:spcBef>
                          <a:spcPts val="0"/>
                        </a:spcBef>
                        <a:spcAft>
                          <a:spcPts val="0"/>
                        </a:spcAft>
                        <a:buNone/>
                      </a:pPr>
                      <a:r>
                        <a:rPr lang="en-US" sz="2000" b="1" i="0" u="none" strike="noStrike" cap="none">
                          <a:solidFill>
                            <a:schemeClr val="dk1"/>
                          </a:solidFill>
                          <a:latin typeface="Arial"/>
                          <a:ea typeface="Arial"/>
                          <a:cs typeface="Arial"/>
                          <a:sym typeface="Arial"/>
                        </a:rPr>
                        <a:t>Max Temperature</a:t>
                      </a:r>
                      <a:endParaRPr sz="2000" u="none" strike="noStrike" cap="none">
                        <a:solidFill>
                          <a:schemeClr val="dk1"/>
                        </a:solidFill>
                        <a:latin typeface="Arial"/>
                        <a:ea typeface="Arial"/>
                        <a:cs typeface="Arial"/>
                        <a:sym typeface="Arial"/>
                      </a:endParaRPr>
                    </a:p>
                  </a:txBody>
                  <a:tcPr marL="33350" marR="33350" marT="47625" marB="47625"/>
                </a:tc>
                <a:tc>
                  <a:txBody>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600 ℉</a:t>
                      </a:r>
                      <a:endParaRPr sz="2000" u="none" strike="noStrike" cap="none">
                        <a:solidFill>
                          <a:schemeClr val="dk1"/>
                        </a:solidFill>
                        <a:latin typeface="Arial"/>
                        <a:ea typeface="Arial"/>
                        <a:cs typeface="Arial"/>
                        <a:sym typeface="Arial"/>
                      </a:endParaRPr>
                    </a:p>
                  </a:txBody>
                  <a:tcPr marL="33350" marR="33350" marT="47625" marB="47625"/>
                </a:tc>
                <a:extLst>
                  <a:ext uri="{0D108BD9-81ED-4DB2-BD59-A6C34878D82A}">
                    <a16:rowId xmlns:a16="http://schemas.microsoft.com/office/drawing/2014/main" val="10008"/>
                  </a:ext>
                </a:extLst>
              </a:tr>
            </a:tbl>
          </a:graphicData>
        </a:graphic>
      </p:graphicFrame>
      <p:grpSp>
        <p:nvGrpSpPr>
          <p:cNvPr id="148" name="Google Shape;148;p1"/>
          <p:cNvGrpSpPr/>
          <p:nvPr/>
        </p:nvGrpSpPr>
        <p:grpSpPr>
          <a:xfrm>
            <a:off x="30422243" y="18447330"/>
            <a:ext cx="12747740" cy="830997"/>
            <a:chOff x="787187" y="7045495"/>
            <a:chExt cx="12747740" cy="830997"/>
          </a:xfrm>
        </p:grpSpPr>
        <p:pic>
          <p:nvPicPr>
            <p:cNvPr id="149" name="Google Shape;149;p1" descr="A close up of text on a black background&#10;&#10;Description generated with very high confidence"/>
            <p:cNvPicPr preferRelativeResize="0"/>
            <p:nvPr/>
          </p:nvPicPr>
          <p:blipFill rotWithShape="1">
            <a:blip r:embed="rId3">
              <a:alphaModFix/>
            </a:blip>
            <a:srcRect l="29716" r="51839"/>
            <a:stretch/>
          </p:blipFill>
          <p:spPr>
            <a:xfrm>
              <a:off x="897060" y="7045495"/>
              <a:ext cx="12637867" cy="796282"/>
            </a:xfrm>
            <a:prstGeom prst="rect">
              <a:avLst/>
            </a:prstGeom>
            <a:noFill/>
            <a:ln>
              <a:noFill/>
            </a:ln>
          </p:spPr>
        </p:pic>
        <p:sp>
          <p:nvSpPr>
            <p:cNvPr id="150" name="Google Shape;150;p1"/>
            <p:cNvSpPr txBox="1"/>
            <p:nvPr/>
          </p:nvSpPr>
          <p:spPr>
            <a:xfrm>
              <a:off x="787187" y="7045495"/>
              <a:ext cx="1263786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Arial"/>
                  <a:ea typeface="Arial"/>
                  <a:cs typeface="Arial"/>
                  <a:sym typeface="Arial"/>
                </a:rPr>
                <a:t>Future Work </a:t>
              </a:r>
              <a:endParaRPr/>
            </a:p>
          </p:txBody>
        </p:sp>
      </p:grpSp>
      <p:grpSp>
        <p:nvGrpSpPr>
          <p:cNvPr id="151" name="Google Shape;151;p1"/>
          <p:cNvGrpSpPr/>
          <p:nvPr/>
        </p:nvGrpSpPr>
        <p:grpSpPr>
          <a:xfrm>
            <a:off x="30360137" y="28009966"/>
            <a:ext cx="12747740" cy="830997"/>
            <a:chOff x="787187" y="7045495"/>
            <a:chExt cx="12747740" cy="830997"/>
          </a:xfrm>
        </p:grpSpPr>
        <p:pic>
          <p:nvPicPr>
            <p:cNvPr id="152" name="Google Shape;152;p1" descr="A close up of text on a black background&#10;&#10;Description generated with very high confidence"/>
            <p:cNvPicPr preferRelativeResize="0"/>
            <p:nvPr/>
          </p:nvPicPr>
          <p:blipFill rotWithShape="1">
            <a:blip r:embed="rId3">
              <a:alphaModFix/>
            </a:blip>
            <a:srcRect l="29716" r="51839"/>
            <a:stretch/>
          </p:blipFill>
          <p:spPr>
            <a:xfrm>
              <a:off x="897060" y="7045495"/>
              <a:ext cx="12637867" cy="796282"/>
            </a:xfrm>
            <a:prstGeom prst="rect">
              <a:avLst/>
            </a:prstGeom>
            <a:noFill/>
            <a:ln>
              <a:noFill/>
            </a:ln>
          </p:spPr>
        </p:pic>
        <p:sp>
          <p:nvSpPr>
            <p:cNvPr id="153" name="Google Shape;153;p1"/>
            <p:cNvSpPr txBox="1"/>
            <p:nvPr/>
          </p:nvSpPr>
          <p:spPr>
            <a:xfrm>
              <a:off x="787187" y="7045495"/>
              <a:ext cx="1263786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References</a:t>
              </a:r>
              <a:endParaRPr/>
            </a:p>
          </p:txBody>
        </p:sp>
      </p:grpSp>
      <p:grpSp>
        <p:nvGrpSpPr>
          <p:cNvPr id="154" name="Google Shape;154;p1"/>
          <p:cNvGrpSpPr/>
          <p:nvPr/>
        </p:nvGrpSpPr>
        <p:grpSpPr>
          <a:xfrm>
            <a:off x="30426943" y="25368730"/>
            <a:ext cx="12747740" cy="830997"/>
            <a:chOff x="787187" y="7045495"/>
            <a:chExt cx="12747740" cy="830997"/>
          </a:xfrm>
        </p:grpSpPr>
        <p:pic>
          <p:nvPicPr>
            <p:cNvPr id="155" name="Google Shape;155;p1" descr="A close up of text on a black background&#10;&#10;Description generated with very high confidence"/>
            <p:cNvPicPr preferRelativeResize="0"/>
            <p:nvPr/>
          </p:nvPicPr>
          <p:blipFill rotWithShape="1">
            <a:blip r:embed="rId3">
              <a:alphaModFix/>
            </a:blip>
            <a:srcRect l="29716" r="51839"/>
            <a:stretch/>
          </p:blipFill>
          <p:spPr>
            <a:xfrm>
              <a:off x="897060" y="7045495"/>
              <a:ext cx="12637867" cy="796282"/>
            </a:xfrm>
            <a:prstGeom prst="rect">
              <a:avLst/>
            </a:prstGeom>
            <a:noFill/>
            <a:ln>
              <a:noFill/>
            </a:ln>
          </p:spPr>
        </p:pic>
        <p:sp>
          <p:nvSpPr>
            <p:cNvPr id="156" name="Google Shape;156;p1"/>
            <p:cNvSpPr txBox="1"/>
            <p:nvPr/>
          </p:nvSpPr>
          <p:spPr>
            <a:xfrm>
              <a:off x="787187" y="7045495"/>
              <a:ext cx="1263786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Arial"/>
                  <a:ea typeface="Arial"/>
                  <a:cs typeface="Arial"/>
                  <a:sym typeface="Arial"/>
                </a:rPr>
                <a:t>Acknowledgements</a:t>
              </a:r>
              <a:endParaRPr/>
            </a:p>
          </p:txBody>
        </p:sp>
      </p:grpSp>
      <p:sp>
        <p:nvSpPr>
          <p:cNvPr id="157" name="Google Shape;157;p1"/>
          <p:cNvSpPr txBox="1"/>
          <p:nvPr/>
        </p:nvSpPr>
        <p:spPr>
          <a:xfrm>
            <a:off x="30470125" y="28947800"/>
            <a:ext cx="12747600" cy="33339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800">
                <a:solidFill>
                  <a:schemeClr val="dk1"/>
                </a:solidFill>
              </a:rPr>
              <a:t>[1] Carroll, M., Anderson, A. M., &amp; Gorka, C. A. (2014). Preparing Silica Aerogel Monoliths via a Rapid Supercritical Extraction Method. </a:t>
            </a:r>
            <a:r>
              <a:rPr lang="en-US" sz="1800" i="1">
                <a:solidFill>
                  <a:schemeClr val="dk1"/>
                </a:solidFill>
              </a:rPr>
              <a:t>J. Visual. Exp.: JoVE, </a:t>
            </a:r>
            <a:r>
              <a:rPr lang="en-US" sz="1800">
                <a:solidFill>
                  <a:schemeClr val="dk1"/>
                </a:solidFill>
              </a:rPr>
              <a:t>(84). [2] Bhuiya, M.H., Anderson, A.M., Carroll, M.K., Bruno, B.A., Ventrella, J.L., Silberman, B., &amp; Keramati, B. (2016). Preparation of Monolithic Silica Aerogel for Fenestration Applications: Scaling up, Reducing Cycle Time, and Improving Performance. </a:t>
            </a:r>
            <a:r>
              <a:rPr lang="en-US" sz="1800" i="1">
                <a:solidFill>
                  <a:schemeClr val="dk1"/>
                </a:solidFill>
              </a:rPr>
              <a:t>Ind. &amp; Eng. Chem. Res., </a:t>
            </a:r>
            <a:r>
              <a:rPr lang="en-US" sz="1800">
                <a:solidFill>
                  <a:schemeClr val="dk1"/>
                </a:solidFill>
              </a:rPr>
              <a:t>55, pp. 6971-6981. [3] Pierre, A. and Pajonk, G. (2002). Chemistry of Aerogels and Their Applications. </a:t>
            </a:r>
            <a:r>
              <a:rPr lang="en-US" sz="1800" i="1">
                <a:solidFill>
                  <a:schemeClr val="dk1"/>
                </a:solidFill>
              </a:rPr>
              <a:t>Chemical Rev., </a:t>
            </a:r>
            <a:r>
              <a:rPr lang="en-US" sz="1800">
                <a:solidFill>
                  <a:schemeClr val="dk1"/>
                </a:solidFill>
              </a:rPr>
              <a:t>102(11), pp. 4243-4266. [4] Akimov, Y. (2003).</a:t>
            </a:r>
            <a:endParaRPr sz="1800">
              <a:solidFill>
                <a:schemeClr val="dk1"/>
              </a:solidFill>
            </a:endParaRPr>
          </a:p>
          <a:p>
            <a:pPr marL="0" marR="0" lvl="0" indent="0" algn="l" rtl="0">
              <a:lnSpc>
                <a:spcPct val="107000"/>
              </a:lnSpc>
              <a:spcBef>
                <a:spcPts val="0"/>
              </a:spcBef>
              <a:spcAft>
                <a:spcPts val="0"/>
              </a:spcAft>
              <a:buNone/>
            </a:pPr>
            <a:r>
              <a:rPr lang="en-US" sz="1800">
                <a:solidFill>
                  <a:schemeClr val="dk1"/>
                </a:solidFill>
              </a:rPr>
              <a:t>Fields of Applications of Aerogels (review). </a:t>
            </a:r>
            <a:r>
              <a:rPr lang="en-US" sz="1800" i="1">
                <a:solidFill>
                  <a:schemeClr val="dk1"/>
                </a:solidFill>
              </a:rPr>
              <a:t>Instrum. &amp; Exp. Tech.</a:t>
            </a:r>
            <a:r>
              <a:rPr lang="en-US" sz="1800">
                <a:solidFill>
                  <a:schemeClr val="dk1"/>
                </a:solidFill>
              </a:rPr>
              <a:t>, 46(3), pp. 287-299. [5] Mahadik, D.B., Lee, Y.K., Chavan, N.K., Park, H. (2016). Monolithic and Shrinkage-Free Hydrophobic Silica Aerogels via New Rapid Supercritical Extraction Process. </a:t>
            </a:r>
            <a:r>
              <a:rPr lang="en-US" sz="1800" i="1">
                <a:solidFill>
                  <a:schemeClr val="dk1"/>
                </a:solidFill>
              </a:rPr>
              <a:t>J. Journal Supercrit. Fluids</a:t>
            </a:r>
            <a:r>
              <a:rPr lang="en-US" sz="1800">
                <a:solidFill>
                  <a:schemeClr val="dk1"/>
                </a:solidFill>
              </a:rPr>
              <a:t>, 107, pp. 84-91. [6] Anderson, A.M., Wattley, C.W., &amp; Carroll, M.K. (2009). Silica Aerogels Prepared via Rapid Supercritical Extraction: Effect of Process Variables on Aerogel Properties. </a:t>
            </a:r>
            <a:r>
              <a:rPr lang="en-US" sz="1800" i="1">
                <a:solidFill>
                  <a:schemeClr val="dk1"/>
                </a:solidFill>
              </a:rPr>
              <a:t>J. Non-Cryst. Solids, </a:t>
            </a:r>
            <a:r>
              <a:rPr lang="en-US" sz="1800">
                <a:solidFill>
                  <a:schemeClr val="dk1"/>
                </a:solidFill>
              </a:rPr>
              <a:t>355, pp. 101-108. [7] Scherer, G.W. (1994). Stress in Aerogel During Depressurization of Autoclave: I. Theory. </a:t>
            </a:r>
            <a:r>
              <a:rPr lang="en-US" sz="1800" i="1">
                <a:solidFill>
                  <a:schemeClr val="dk1"/>
                </a:solidFill>
              </a:rPr>
              <a:t>J. Sol-Gel Sci. &amp; Tech.,</a:t>
            </a:r>
            <a:r>
              <a:rPr lang="en-US" sz="1800">
                <a:solidFill>
                  <a:schemeClr val="dk1"/>
                </a:solidFill>
              </a:rPr>
              <a:t>3, pp. 127-139.</a:t>
            </a:r>
            <a:endParaRPr sz="1600">
              <a:solidFill>
                <a:schemeClr val="dk1"/>
              </a:solidFill>
            </a:endParaRPr>
          </a:p>
        </p:txBody>
      </p:sp>
      <p:sp>
        <p:nvSpPr>
          <p:cNvPr id="158" name="Google Shape;158;p1"/>
          <p:cNvSpPr txBox="1"/>
          <p:nvPr/>
        </p:nvSpPr>
        <p:spPr>
          <a:xfrm>
            <a:off x="30422244" y="26264006"/>
            <a:ext cx="12857700" cy="1631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Arial"/>
                <a:ea typeface="Arial"/>
                <a:cs typeface="Arial"/>
                <a:sym typeface="Arial"/>
              </a:rPr>
              <a:t>I would like to thank Professor Gudlur of the Mechanical Engineering Department for helping set up the finite element analysis in Abaqus, Professor Hoerl of the Math Department for helping set up each screening as well as interpret the results from </a:t>
            </a:r>
            <a:r>
              <a:rPr lang="en-US" sz="20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JMP</a:t>
            </a:r>
            <a:r>
              <a:rPr lang="en-US" sz="2000">
                <a:solidFill>
                  <a:schemeClr val="dk1"/>
                </a:solidFill>
                <a:latin typeface="Arial"/>
                <a:ea typeface="Arial"/>
                <a:cs typeface="Arial"/>
                <a:sym typeface="Arial"/>
              </a:rPr>
              <a:t>, and Professor Anderson for the guidance throughout the project as well as the additional pressure versus time analysis. I would also like to thank the Aerogel Lab group for the guidance and advice throughout the project and the Union College Student Research Grant for the research funds. </a:t>
            </a:r>
            <a:endParaRPr sz="2000">
              <a:solidFill>
                <a:schemeClr val="dk1"/>
              </a:solidFill>
              <a:latin typeface="Arial"/>
              <a:ea typeface="Arial"/>
              <a:cs typeface="Arial"/>
              <a:sym typeface="Arial"/>
            </a:endParaRPr>
          </a:p>
        </p:txBody>
      </p:sp>
      <p:sp>
        <p:nvSpPr>
          <p:cNvPr id="159" name="Google Shape;159;p1"/>
          <p:cNvSpPr txBox="1"/>
          <p:nvPr/>
        </p:nvSpPr>
        <p:spPr>
          <a:xfrm>
            <a:off x="30515575" y="19313359"/>
            <a:ext cx="12528000" cy="6372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Although we have determined the factors that have given us a crack free aerogel, 2</a:t>
            </a:r>
            <a:r>
              <a:rPr lang="en-US" sz="2400" baseline="30000">
                <a:solidFill>
                  <a:schemeClr val="dk1"/>
                </a:solidFill>
                <a:latin typeface="Arial"/>
                <a:ea typeface="Arial"/>
                <a:cs typeface="Arial"/>
                <a:sym typeface="Arial"/>
              </a:rPr>
              <a:t>nd</a:t>
            </a:r>
            <a:r>
              <a:rPr lang="en-US" sz="2400">
                <a:solidFill>
                  <a:schemeClr val="dk1"/>
                </a:solidFill>
                <a:latin typeface="Arial"/>
                <a:ea typeface="Arial"/>
                <a:cs typeface="Arial"/>
                <a:sym typeface="Arial"/>
              </a:rPr>
              <a:t> trial of the 2</a:t>
            </a:r>
            <a:r>
              <a:rPr lang="en-US" sz="2400" baseline="30000">
                <a:solidFill>
                  <a:schemeClr val="dk1"/>
                </a:solidFill>
                <a:latin typeface="Arial"/>
                <a:ea typeface="Arial"/>
                <a:cs typeface="Arial"/>
                <a:sym typeface="Arial"/>
              </a:rPr>
              <a:t>nd</a:t>
            </a:r>
            <a:r>
              <a:rPr lang="en-US" sz="2400">
                <a:solidFill>
                  <a:schemeClr val="dk1"/>
                </a:solidFill>
                <a:latin typeface="Arial"/>
                <a:ea typeface="Arial"/>
                <a:cs typeface="Arial"/>
                <a:sym typeface="Arial"/>
              </a:rPr>
              <a:t> screening, we need to run this trial again and verify that the outcome is repeatable. Previously, we have had success rates of approximately 50%. Achieving a success rate greater than 50% will indicate that we have successfully determined the important factors in the production process and adjusted the parameters in a way that will maximize the production quality of a silica aerogel. </a:t>
            </a:r>
            <a:endParaRPr sz="2400"/>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Furthermore, these settings were determined for this specific three-part mold that creates a 10 cm x 11 cm x 1.5 cm aerogel. As mentioned by Bhuiya et al., parameters need to be adjusted based on the size of the aerogel monolith being produced [</a:t>
            </a:r>
            <a:r>
              <a:rPr lang="en-US" sz="2400">
                <a:solidFill>
                  <a:schemeClr val="dk1"/>
                </a:solidFill>
              </a:rPr>
              <a:t>1</a:t>
            </a:r>
            <a:r>
              <a:rPr lang="en-US" sz="2400">
                <a:solidFill>
                  <a:schemeClr val="dk1"/>
                </a:solidFill>
                <a:latin typeface="Arial"/>
                <a:ea typeface="Arial"/>
                <a:cs typeface="Arial"/>
                <a:sym typeface="Arial"/>
              </a:rPr>
              <a:t>]. It would be interesting to see how these parameters need to be scaled based on the size and shape of the aerogel monolith. In the Aerogel Lab, we can make an 12.7 cm x 13.7 cm x 0.5 cm aerogel monoliths using a different three part mold. This aerogel monolith is 1 cm thinner than the ones made in the two screening designs. It is important to understand how we would need to adjust our determined important factors to produce a high quality aerogel with these dimensions. </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p:txBody>
      </p:sp>
      <p:sp>
        <p:nvSpPr>
          <p:cNvPr id="160" name="Google Shape;160;p1"/>
          <p:cNvSpPr txBox="1"/>
          <p:nvPr/>
        </p:nvSpPr>
        <p:spPr>
          <a:xfrm>
            <a:off x="36631250" y="13409469"/>
            <a:ext cx="5814600" cy="708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Arial"/>
                <a:ea typeface="Arial"/>
                <a:cs typeface="Arial"/>
                <a:sym typeface="Arial"/>
              </a:rPr>
              <a:t>Table 4: Set factors based on the conclusions that were drawn from the first two screening designs. </a:t>
            </a:r>
            <a:endParaRPr sz="2000" b="1">
              <a:solidFill>
                <a:schemeClr val="dk1"/>
              </a:solidFill>
              <a:latin typeface="Arial"/>
              <a:ea typeface="Arial"/>
              <a:cs typeface="Arial"/>
              <a:sym typeface="Arial"/>
            </a:endParaRPr>
          </a:p>
        </p:txBody>
      </p:sp>
      <p:pic>
        <p:nvPicPr>
          <p:cNvPr id="161" name="Google Shape;161;p1"/>
          <p:cNvPicPr preferRelativeResize="0"/>
          <p:nvPr/>
        </p:nvPicPr>
        <p:blipFill>
          <a:blip r:embed="rId14">
            <a:alphaModFix/>
          </a:blip>
          <a:stretch>
            <a:fillRect/>
          </a:stretch>
        </p:blipFill>
        <p:spPr>
          <a:xfrm>
            <a:off x="32093863" y="13467063"/>
            <a:ext cx="3061714" cy="3200399"/>
          </a:xfrm>
          <a:prstGeom prst="rect">
            <a:avLst/>
          </a:prstGeom>
          <a:noFill/>
          <a:ln w="9525" cap="flat" cmpd="sng">
            <a:solidFill>
              <a:schemeClr val="lt1"/>
            </a:solidFill>
            <a:prstDash val="solid"/>
            <a:miter lim="8000"/>
            <a:headEnd type="none" w="sm" len="sm"/>
            <a:tailEnd type="none" w="sm" len="sm"/>
          </a:ln>
        </p:spPr>
      </p:pic>
      <p:sp>
        <p:nvSpPr>
          <p:cNvPr id="162" name="Google Shape;162;p1"/>
          <p:cNvSpPr txBox="1"/>
          <p:nvPr/>
        </p:nvSpPr>
        <p:spPr>
          <a:xfrm>
            <a:off x="30717425" y="16840419"/>
            <a:ext cx="5814600" cy="10158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rPr>
              <a:t>Figure 8</a:t>
            </a:r>
            <a:r>
              <a:rPr lang="en-US" sz="2000">
                <a:solidFill>
                  <a:schemeClr val="dk1"/>
                </a:solidFill>
                <a:latin typeface="Arial"/>
                <a:ea typeface="Arial"/>
                <a:cs typeface="Arial"/>
                <a:sym typeface="Arial"/>
              </a:rPr>
              <a:t>: </a:t>
            </a:r>
            <a:r>
              <a:rPr lang="en-US" sz="2000">
                <a:solidFill>
                  <a:schemeClr val="dk1"/>
                </a:solidFill>
              </a:rPr>
              <a:t>Best aerogel produced in the 2nd trial of the 2nd screening with a cooling rate of 30 °F/min and a dwell time of 60 min.</a:t>
            </a:r>
            <a:endParaRPr sz="2000" b="1">
              <a:solidFill>
                <a:schemeClr val="dk1"/>
              </a:solidFill>
              <a:latin typeface="Arial"/>
              <a:ea typeface="Arial"/>
              <a:cs typeface="Arial"/>
              <a:sym typeface="Arial"/>
            </a:endParaRPr>
          </a:p>
        </p:txBody>
      </p:sp>
      <p:pic>
        <p:nvPicPr>
          <p:cNvPr id="163" name="Google Shape;163;p1"/>
          <p:cNvPicPr preferRelativeResize="0"/>
          <p:nvPr/>
        </p:nvPicPr>
        <p:blipFill rotWithShape="1">
          <a:blip r:embed="rId15">
            <a:alphaModFix/>
          </a:blip>
          <a:srcRect l="16705" r="8884"/>
          <a:stretch/>
        </p:blipFill>
        <p:spPr>
          <a:xfrm>
            <a:off x="10337429" y="7705377"/>
            <a:ext cx="3191071" cy="3200375"/>
          </a:xfrm>
          <a:prstGeom prst="rect">
            <a:avLst/>
          </a:prstGeom>
          <a:noFill/>
          <a:ln w="9525" cap="flat" cmpd="sng">
            <a:solidFill>
              <a:schemeClr val="lt1"/>
            </a:solidFill>
            <a:prstDash val="solid"/>
            <a:miter lim="8000"/>
            <a:headEnd type="none" w="sm" len="sm"/>
            <a:tailEnd type="none" w="sm" len="sm"/>
          </a:ln>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2373</Words>
  <Application>Microsoft Office PowerPoint</Application>
  <PresentationFormat>Custom</PresentationFormat>
  <Paragraphs>159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Volz</dc:creator>
  <cp:lastModifiedBy>Stanec, Allison M.</cp:lastModifiedBy>
  <cp:revision>1</cp:revision>
  <dcterms:created xsi:type="dcterms:W3CDTF">2000-03-31T17:39:35Z</dcterms:created>
  <dcterms:modified xsi:type="dcterms:W3CDTF">2021-05-12T12:28:42Z</dcterms:modified>
</cp:coreProperties>
</file>