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6" r:id="rId1"/>
  </p:sldMasterIdLst>
  <p:notesMasterIdLst>
    <p:notesMasterId r:id="rId24"/>
  </p:notesMasterIdLst>
  <p:sldIdLst>
    <p:sldId id="256" r:id="rId2"/>
    <p:sldId id="257" r:id="rId3"/>
    <p:sldId id="259" r:id="rId4"/>
    <p:sldId id="267" r:id="rId5"/>
    <p:sldId id="261" r:id="rId6"/>
    <p:sldId id="285" r:id="rId7"/>
    <p:sldId id="291" r:id="rId8"/>
    <p:sldId id="280" r:id="rId9"/>
    <p:sldId id="286" r:id="rId10"/>
    <p:sldId id="289" r:id="rId11"/>
    <p:sldId id="283" r:id="rId12"/>
    <p:sldId id="268" r:id="rId13"/>
    <p:sldId id="269" r:id="rId14"/>
    <p:sldId id="276" r:id="rId15"/>
    <p:sldId id="277" r:id="rId16"/>
    <p:sldId id="270" r:id="rId17"/>
    <p:sldId id="274" r:id="rId18"/>
    <p:sldId id="265" r:id="rId19"/>
    <p:sldId id="288" r:id="rId20"/>
    <p:sldId id="275" r:id="rId21"/>
    <p:sldId id="258" r:id="rId22"/>
    <p:sldId id="266"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40"/>
    <p:restoredTop sz="72924"/>
  </p:normalViewPr>
  <p:slideViewPr>
    <p:cSldViewPr snapToGrid="0" snapToObjects="1">
      <p:cViewPr varScale="1">
        <p:scale>
          <a:sx n="111" d="100"/>
          <a:sy n="111" d="100"/>
        </p:scale>
        <p:origin x="1960"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F2F721-863E-E140-A429-328B1127BEDD}" type="datetimeFigureOut">
              <a:rPr lang="en-US" smtClean="0"/>
              <a:t>5/16/21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1DFA6D-CB2F-914B-822D-637DBF723E7F}" type="slidenum">
              <a:rPr lang="en-US" smtClean="0"/>
              <a:t>‹#›</a:t>
            </a:fld>
            <a:endParaRPr lang="en-US"/>
          </a:p>
        </p:txBody>
      </p:sp>
    </p:spTree>
    <p:extLst>
      <p:ext uri="{BB962C8B-B14F-4D97-AF65-F5344CB8AC3E}">
        <p14:creationId xmlns:p14="http://schemas.microsoft.com/office/powerpoint/2010/main" val="769558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Hi, thank you for listening to my research presentation today. My name is Emma Lee and today I will be presenting on my Political Science Senior thesis which looks at why Multilateral Environmental Agreements, or MEAs as I will be referring to them, in the climate change regime have largely failed and what elements can be added to future agreements to increase the likelihood of success.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131DFA6D-CB2F-914B-822D-637DBF723E7F}" type="slidenum">
              <a:rPr lang="en-US" smtClean="0"/>
              <a:t>1</a:t>
            </a:fld>
            <a:endParaRPr lang="en-US"/>
          </a:p>
        </p:txBody>
      </p:sp>
    </p:spTree>
    <p:extLst>
      <p:ext uri="{BB962C8B-B14F-4D97-AF65-F5344CB8AC3E}">
        <p14:creationId xmlns:p14="http://schemas.microsoft.com/office/powerpoint/2010/main" val="10153013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Kyoto Protocol </a:t>
            </a:r>
            <a:r>
              <a:rPr lang="en-US" sz="1200" kern="1200" dirty="0" err="1">
                <a:solidFill>
                  <a:schemeClr val="tx1"/>
                </a:solidFill>
                <a:effectLst/>
                <a:latin typeface="+mn-lt"/>
                <a:ea typeface="+mn-ea"/>
                <a:cs typeface="+mn-cs"/>
              </a:rPr>
              <a:t>stbalished</a:t>
            </a:r>
            <a:r>
              <a:rPr lang="en-US" sz="1200" kern="1200" dirty="0">
                <a:solidFill>
                  <a:schemeClr val="tx1"/>
                </a:solidFill>
                <a:effectLst/>
                <a:latin typeface="+mn-lt"/>
                <a:ea typeface="+mn-ea"/>
                <a:cs typeface="+mn-cs"/>
              </a:rPr>
              <a:t> and incorporated within its treaty specific flexibility provisions called the Kyoto Flexible Mechanisms, they include: clean development mechanisms (CDM), joint implementation (JI), and international emissions trading (IET). To briefly unpack these, the CDM allows for </a:t>
            </a:r>
            <a:r>
              <a:rPr lang="en-US" sz="1200" i="1" kern="1200" dirty="0">
                <a:solidFill>
                  <a:schemeClr val="tx1"/>
                </a:solidFill>
                <a:effectLst/>
                <a:latin typeface="+mn-lt"/>
                <a:ea typeface="+mn-ea"/>
                <a:cs typeface="+mn-cs"/>
              </a:rPr>
              <a:t>industrialized</a:t>
            </a:r>
            <a:r>
              <a:rPr lang="en-US" sz="1200" kern="1200" dirty="0">
                <a:solidFill>
                  <a:schemeClr val="tx1"/>
                </a:solidFill>
                <a:effectLst/>
                <a:latin typeface="+mn-lt"/>
                <a:ea typeface="+mn-ea"/>
                <a:cs typeface="+mn-cs"/>
              </a:rPr>
              <a:t> countries to invest in emissions reducing activities in </a:t>
            </a:r>
            <a:r>
              <a:rPr lang="en-US" sz="1200" i="1" kern="1200" dirty="0">
                <a:solidFill>
                  <a:schemeClr val="tx1"/>
                </a:solidFill>
                <a:effectLst/>
                <a:latin typeface="+mn-lt"/>
                <a:ea typeface="+mn-ea"/>
                <a:cs typeface="+mn-cs"/>
              </a:rPr>
              <a:t>developing</a:t>
            </a:r>
            <a:r>
              <a:rPr lang="en-US" sz="1200" kern="1200" dirty="0">
                <a:solidFill>
                  <a:schemeClr val="tx1"/>
                </a:solidFill>
                <a:effectLst/>
                <a:latin typeface="+mn-lt"/>
                <a:ea typeface="+mn-ea"/>
                <a:cs typeface="+mn-cs"/>
              </a:rPr>
              <a:t> countries in exchange for a certified emissions reduction applicable towards their personal emissions target (Kyoto Protocol, Article 12). The stated purpose of this mechanism is “to assist Parties not included in Annex I in achieving sustainable development and in contributing to the ultimate objective of the Convention, and to assist Parties included in Annex I in achieving compliance with their quantified emission limitation and reduction commitments under Article 3” (Kyoto Protocol, Article 12). Emissions trading allows </a:t>
            </a:r>
            <a:r>
              <a:rPr lang="en-US" sz="1200" i="1" kern="1200" dirty="0">
                <a:solidFill>
                  <a:schemeClr val="tx1"/>
                </a:solidFill>
                <a:effectLst/>
                <a:latin typeface="+mn-lt"/>
                <a:ea typeface="+mn-ea"/>
                <a:cs typeface="+mn-cs"/>
              </a:rPr>
              <a:t>developed</a:t>
            </a:r>
            <a:r>
              <a:rPr lang="en-US" sz="1200" kern="1200" dirty="0">
                <a:solidFill>
                  <a:schemeClr val="tx1"/>
                </a:solidFill>
                <a:effectLst/>
                <a:latin typeface="+mn-lt"/>
                <a:ea typeface="+mn-ea"/>
                <a:cs typeface="+mn-cs"/>
              </a:rPr>
              <a:t> states listed under Annex B, that </a:t>
            </a:r>
            <a:r>
              <a:rPr lang="en-US" sz="1200" i="1" kern="1200" dirty="0">
                <a:solidFill>
                  <a:schemeClr val="tx1"/>
                </a:solidFill>
                <a:effectLst/>
                <a:latin typeface="+mn-lt"/>
                <a:ea typeface="+mn-ea"/>
                <a:cs typeface="+mn-cs"/>
              </a:rPr>
              <a:t>exceed</a:t>
            </a:r>
            <a:r>
              <a:rPr lang="en-US" sz="1200" kern="1200" dirty="0">
                <a:solidFill>
                  <a:schemeClr val="tx1"/>
                </a:solidFill>
                <a:effectLst/>
                <a:latin typeface="+mn-lt"/>
                <a:ea typeface="+mn-ea"/>
                <a:cs typeface="+mn-cs"/>
              </a:rPr>
              <a:t> their allowed emissions, to purchase unused emission credits from other </a:t>
            </a:r>
            <a:r>
              <a:rPr lang="en-US" sz="1200" i="1" kern="1200" dirty="0">
                <a:solidFill>
                  <a:schemeClr val="tx1"/>
                </a:solidFill>
                <a:effectLst/>
                <a:latin typeface="+mn-lt"/>
                <a:ea typeface="+mn-ea"/>
                <a:cs typeface="+mn-cs"/>
              </a:rPr>
              <a:t>developed </a:t>
            </a:r>
            <a:r>
              <a:rPr lang="en-US" sz="1200" kern="1200" dirty="0">
                <a:solidFill>
                  <a:schemeClr val="tx1"/>
                </a:solidFill>
                <a:effectLst/>
                <a:latin typeface="+mn-lt"/>
                <a:ea typeface="+mn-ea"/>
                <a:cs typeface="+mn-cs"/>
              </a:rPr>
              <a:t>states to help meet their domestic targets (Kyoto Protocol, Article 17). Lastly, JI is similar to CDM in that it allows states to invest in other countries, however, this occurs between </a:t>
            </a:r>
            <a:r>
              <a:rPr lang="en-US" sz="1200" i="1" kern="1200" dirty="0">
                <a:solidFill>
                  <a:schemeClr val="tx1"/>
                </a:solidFill>
                <a:effectLst/>
                <a:latin typeface="+mn-lt"/>
                <a:ea typeface="+mn-ea"/>
                <a:cs typeface="+mn-cs"/>
              </a:rPr>
              <a:t>developed </a:t>
            </a:r>
            <a:r>
              <a:rPr lang="en-US" sz="1200" kern="1200" dirty="0">
                <a:solidFill>
                  <a:schemeClr val="tx1"/>
                </a:solidFill>
                <a:effectLst/>
                <a:latin typeface="+mn-lt"/>
                <a:ea typeface="+mn-ea"/>
                <a:cs typeface="+mn-cs"/>
              </a:rPr>
              <a:t>countries, not developed investing in developing. These mechanisms are designed to be beneficial for all parties involved, however, the benefits is most valuable to developed countries under Annex I, as the investing country is the party to receive an emissions reduction credit to apply to their individual target (Kyoto Protocol, Article 6). It is important to highlight that these flexible mechanisms were intended to be supplemental to meeting domestic actions taken to reduce emissions in Annex-I countries’ own land. The goal was rather to make the overall success of the Protocol more achievable and equitable. During initial negotiations it was a concern of developing countries and the EC that these provisions would encourage states to avoid ambitious personal commitments. However, the Flexible Mechanisms were not </a:t>
            </a:r>
            <a:r>
              <a:rPr lang="en-US" sz="1200" i="1" kern="1200" dirty="0">
                <a:solidFill>
                  <a:schemeClr val="tx1"/>
                </a:solidFill>
                <a:effectLst/>
                <a:latin typeface="+mn-lt"/>
                <a:ea typeface="+mn-ea"/>
                <a:cs typeface="+mn-cs"/>
              </a:rPr>
              <a:t>intended</a:t>
            </a:r>
            <a:r>
              <a:rPr lang="en-US" sz="1200" kern="1200" dirty="0">
                <a:solidFill>
                  <a:schemeClr val="tx1"/>
                </a:solidFill>
                <a:effectLst/>
                <a:latin typeface="+mn-lt"/>
                <a:ea typeface="+mn-ea"/>
                <a:cs typeface="+mn-cs"/>
              </a:rPr>
              <a:t> to be the primary focus of the agreement nor the main path for achieving individual commitments. </a:t>
            </a:r>
          </a:p>
          <a:p>
            <a:r>
              <a:rPr lang="en-US" sz="1200" kern="1200" dirty="0">
                <a:solidFill>
                  <a:schemeClr val="tx1"/>
                </a:solidFill>
                <a:effectLst/>
                <a:latin typeface="+mn-lt"/>
                <a:ea typeface="+mn-ea"/>
                <a:cs typeface="+mn-cs"/>
              </a:rPr>
              <a:t>	 All of the Kyoto Flexible Mechanisms are categorized as interpretive flexibility because of the leeway the mechanisms give states in how they decide to achieve their overall commitments. In other words, the mechanisms effectively allow states to have more freedom in how they calculate their individual state commitment </a:t>
            </a:r>
          </a:p>
          <a:p>
            <a:r>
              <a:rPr lang="en-US" sz="1200" kern="1200" dirty="0">
                <a:solidFill>
                  <a:schemeClr val="tx1"/>
                </a:solidFill>
                <a:effectLst/>
                <a:latin typeface="+mn-lt"/>
                <a:ea typeface="+mn-ea"/>
                <a:cs typeface="+mn-cs"/>
              </a:rPr>
              <a:t>	While the mechanisms were included as a way to create more equity amongst Annex and non-annex states, as well as avoid non-compliance by giving alternative options for individual success, as Melkas (2007) points out, they risked being counterproductive to these aims. Many of the mechanisms were exploited by wealthier countries and not only undermined their individual commitments, but disincentivized developing countries to themselves invest in projects in their own country. As a result of developed countries capitalizing first on all of the cheap options for implementation, developing countries were left with less affordable options themselves (Melkas 2007, 284-286). </a:t>
            </a:r>
          </a:p>
          <a:p>
            <a:r>
              <a:rPr lang="en-US" sz="1200" kern="1200" dirty="0">
                <a:solidFill>
                  <a:schemeClr val="tx1"/>
                </a:solidFill>
                <a:effectLst/>
                <a:latin typeface="+mn-lt"/>
                <a:ea typeface="+mn-ea"/>
                <a:cs typeface="+mn-cs"/>
              </a:rPr>
              <a:t>The non-compliance procedures, established in article 8 of the Montreal Protocol, inspired the Kyoto Protocol with Kyoto’s own non-compliance measures. One element of improved compliance is the inclusion of an effective monitoring system to oversee states’ commitments. Kyoto built upon the extensive reporting requirements in the UNFCC, requiring emission inventory reports and national communications to showcase a varied effort within individual countries. Developed countries were to submit inventory reports annually and national communication every four to five years to be reviewed by an expert panel. The review is conducted by a third party to keep it as objective as possible and the results can include questions the panel has about the countries’ plans for implementation (Faure 2020, 145). The purpose of the panel’s feedback is to improve the capacity building of states and support them to achieve their individual goals. The Cancun conference in 2010 strengthened the review and reporting system by adding a biennial report on emissions that all parties are required to submit. This further increased the transparency of states’ progress towards their commitments (Faure 2020, 145; Andresen and Boasson 2012, 54). </a:t>
            </a:r>
          </a:p>
          <a:p>
            <a:endParaRPr lang="en-US" dirty="0"/>
          </a:p>
        </p:txBody>
      </p:sp>
      <p:sp>
        <p:nvSpPr>
          <p:cNvPr id="4" name="Slide Number Placeholder 3"/>
          <p:cNvSpPr>
            <a:spLocks noGrp="1"/>
          </p:cNvSpPr>
          <p:nvPr>
            <p:ph type="sldNum" sz="quarter" idx="5"/>
          </p:nvPr>
        </p:nvSpPr>
        <p:spPr/>
        <p:txBody>
          <a:bodyPr/>
          <a:lstStyle/>
          <a:p>
            <a:fld id="{131DFA6D-CB2F-914B-822D-637DBF723E7F}" type="slidenum">
              <a:rPr lang="en-US" smtClean="0"/>
              <a:t>10</a:t>
            </a:fld>
            <a:endParaRPr lang="en-US"/>
          </a:p>
        </p:txBody>
      </p:sp>
    </p:spTree>
    <p:extLst>
      <p:ext uri="{BB962C8B-B14F-4D97-AF65-F5344CB8AC3E}">
        <p14:creationId xmlns:p14="http://schemas.microsoft.com/office/powerpoint/2010/main" val="25476538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most notable COP under Kyoto was the Marrakesh Accords held in 2001 which established all of the applicational flexibility through financial mechanisms. To supplement the financial assistance offered through the Global Environmental Facility (GEF), Marrakesh established three other funds: the Special Climate Change Fund (SPCCF), Least-Developed-Country Fund (LDCF), and the Adaptation Fund (Wirth 2002).</a:t>
            </a:r>
          </a:p>
          <a:p>
            <a:endParaRPr lang="en-US" dirty="0"/>
          </a:p>
        </p:txBody>
      </p:sp>
      <p:sp>
        <p:nvSpPr>
          <p:cNvPr id="4" name="Slide Number Placeholder 3"/>
          <p:cNvSpPr>
            <a:spLocks noGrp="1"/>
          </p:cNvSpPr>
          <p:nvPr>
            <p:ph type="sldNum" sz="quarter" idx="5"/>
          </p:nvPr>
        </p:nvSpPr>
        <p:spPr/>
        <p:txBody>
          <a:bodyPr/>
          <a:lstStyle/>
          <a:p>
            <a:fld id="{131DFA6D-CB2F-914B-822D-637DBF723E7F}" type="slidenum">
              <a:rPr lang="en-US" smtClean="0"/>
              <a:t>11</a:t>
            </a:fld>
            <a:endParaRPr lang="en-US"/>
          </a:p>
        </p:txBody>
      </p:sp>
    </p:spTree>
    <p:extLst>
      <p:ext uri="{BB962C8B-B14F-4D97-AF65-F5344CB8AC3E}">
        <p14:creationId xmlns:p14="http://schemas.microsoft.com/office/powerpoint/2010/main" val="13590064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presentation will now turn to specifical data visualizations I created using data gathered from the UN’s statistics division on R programing. Here we can see the drastically different resulting success from Kyoto to Montreal.</a:t>
            </a:r>
          </a:p>
          <a:p>
            <a:endParaRPr lang="en-US" dirty="0"/>
          </a:p>
        </p:txBody>
      </p:sp>
      <p:sp>
        <p:nvSpPr>
          <p:cNvPr id="4" name="Slide Number Placeholder 3"/>
          <p:cNvSpPr>
            <a:spLocks noGrp="1"/>
          </p:cNvSpPr>
          <p:nvPr>
            <p:ph type="sldNum" sz="quarter" idx="5"/>
          </p:nvPr>
        </p:nvSpPr>
        <p:spPr/>
        <p:txBody>
          <a:bodyPr/>
          <a:lstStyle/>
          <a:p>
            <a:fld id="{131DFA6D-CB2F-914B-822D-637DBF723E7F}" type="slidenum">
              <a:rPr lang="en-US" smtClean="0"/>
              <a:t>12</a:t>
            </a:fld>
            <a:endParaRPr lang="en-US"/>
          </a:p>
        </p:txBody>
      </p:sp>
    </p:spTree>
    <p:extLst>
      <p:ext uri="{BB962C8B-B14F-4D97-AF65-F5344CB8AC3E}">
        <p14:creationId xmlns:p14="http://schemas.microsoft.com/office/powerpoint/2010/main" val="26055610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 will compare negotiating blocs for the next few slides between Montreal and Kyoto.  Here we see that </a:t>
            </a:r>
            <a:r>
              <a:rPr lang="en-US" sz="1200" kern="1200" dirty="0" err="1">
                <a:solidFill>
                  <a:schemeClr val="tx1"/>
                </a:solidFill>
                <a:effectLst/>
                <a:latin typeface="+mn-lt"/>
                <a:ea typeface="+mn-ea"/>
                <a:cs typeface="+mn-cs"/>
              </a:rPr>
              <a:t>coorsponding</a:t>
            </a:r>
            <a:r>
              <a:rPr lang="en-US" sz="1200" kern="1200" dirty="0">
                <a:solidFill>
                  <a:schemeClr val="tx1"/>
                </a:solidFill>
                <a:effectLst/>
                <a:latin typeface="+mn-lt"/>
                <a:ea typeface="+mn-ea"/>
                <a:cs typeface="+mn-cs"/>
              </a:rPr>
              <a:t> to specific MOPs and ratcheting up of commitments for Montreal Europe decreases its consumption of ODS drastically over time. In </a:t>
            </a:r>
            <a:r>
              <a:rPr lang="en-US" sz="1200" kern="1200" dirty="0" err="1">
                <a:solidFill>
                  <a:schemeClr val="tx1"/>
                </a:solidFill>
                <a:effectLst/>
                <a:latin typeface="+mn-lt"/>
                <a:ea typeface="+mn-ea"/>
                <a:cs typeface="+mn-cs"/>
              </a:rPr>
              <a:t>comparision</a:t>
            </a:r>
            <a:r>
              <a:rPr lang="en-US" sz="1200" kern="1200" dirty="0">
                <a:solidFill>
                  <a:schemeClr val="tx1"/>
                </a:solidFill>
                <a:effectLst/>
                <a:latin typeface="+mn-lt"/>
                <a:ea typeface="+mn-ea"/>
                <a:cs typeface="+mn-cs"/>
              </a:rPr>
              <a:t> the CO2 emissions reveal a much more stagnant progress with emissions just </a:t>
            </a:r>
            <a:r>
              <a:rPr lang="en-US" sz="1200" kern="1200" dirty="0" err="1">
                <a:solidFill>
                  <a:schemeClr val="tx1"/>
                </a:solidFill>
                <a:effectLst/>
                <a:latin typeface="+mn-lt"/>
                <a:ea typeface="+mn-ea"/>
                <a:cs typeface="+mn-cs"/>
              </a:rPr>
              <a:t>strating</a:t>
            </a:r>
            <a:r>
              <a:rPr lang="en-US" sz="1200" kern="1200" dirty="0">
                <a:solidFill>
                  <a:schemeClr val="tx1"/>
                </a:solidFill>
                <a:effectLst/>
                <a:latin typeface="+mn-lt"/>
                <a:ea typeface="+mn-ea"/>
                <a:cs typeface="+mn-cs"/>
              </a:rPr>
              <a:t> to decrease ever so slightly.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other main negotiating bloc during early ozone discussions was the European Community. I have included both Central and Eastern Europe since at the time the European Union had not been formally established (Chasek and Downie 2017, 111). In comparison to the members of the Toronto Group, we see a steep decline in production rather than a gradual decrease consistent with the states pictured above. Whilst records were not well kept prior to Montreal, the first plot mark indicates Europe’s relatively high consumption of ODS; especially that of Eastern Europe, which had the highest per capita consumption aside from the US in the base year. This is consistent with Europe’s initial hesitancy to commit to steep reductions (Skjœrseth 2012). The European Community veto bloc quickly yielded to the Toronto Group after the Montreal Protocol. After the London Amendment the EC drastically reduced their consumption and production. By the time of the Montreal Adjustment in 2007, Europe’s consumption showed high reductions, contributing to their willingness to accept steeper commitments since they had already achieved such large reductions (Chasek and Downie 2017, 118).   </a:t>
            </a:r>
          </a:p>
          <a:p>
            <a:endParaRPr lang="en-US" dirty="0"/>
          </a:p>
        </p:txBody>
      </p:sp>
      <p:sp>
        <p:nvSpPr>
          <p:cNvPr id="4" name="Slide Number Placeholder 3"/>
          <p:cNvSpPr>
            <a:spLocks noGrp="1"/>
          </p:cNvSpPr>
          <p:nvPr>
            <p:ph type="sldNum" sz="quarter" idx="5"/>
          </p:nvPr>
        </p:nvSpPr>
        <p:spPr/>
        <p:txBody>
          <a:bodyPr/>
          <a:lstStyle/>
          <a:p>
            <a:fld id="{131DFA6D-CB2F-914B-822D-637DBF723E7F}" type="slidenum">
              <a:rPr lang="en-US" smtClean="0"/>
              <a:t>13</a:t>
            </a:fld>
            <a:endParaRPr lang="en-US"/>
          </a:p>
        </p:txBody>
      </p:sp>
    </p:spTree>
    <p:extLst>
      <p:ext uri="{BB962C8B-B14F-4D97-AF65-F5344CB8AC3E}">
        <p14:creationId xmlns:p14="http://schemas.microsoft.com/office/powerpoint/2010/main" val="18654125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we see nearly reversed results amongst states of the global North for ODS and CO2. While ODS consumption fell steadily, co2 emissions are rising steadily for every state. The US stands out on the left as emitting well beyond their counterparts.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graph above shows the total per capita consumption of ODS by key members of the Toronto group, one of the original most influential negotiating blocs of the ozone regime. The proceeding graphs for this section represent different negotiating blocs of the ozone regime, however, all of the graphs represent the same per capita consumption of ODS. Similarly, on all three graphs the three vertical dashed lines represent dates of key negotiations for the regime: The Montreal Protocol entering into force (1989), The London Amendment and Adjustment (1990), and the Montreal Adjustment (2007). Any gaps in the horizontal line representing the emissions of the states are from holes in the data and lack of reporting from states in the corresponding year. While all of the graphs show per capita consumption, the values on the y-axis are adjusted accordingly to scale for each negotiating bloc analyzed.</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Toronto group were early proponents of ODS restrictions and pushed for more ambitious phaseout dates of CFCs, as well as inclusion of more chemicals. It is indicated that many of these states had already begun implementing reductions in certain ODS prior to the Vienna Convention. Although there is no comprehensive data on ODC consumption prior to the ozone regime’s formation, it is still evident from the years before the first vertical dashed line—the start of the Montreal Protocol—that after negotiations began the member states had begun reduction. As noted above, as well as chapter 3, production and consumption of ODS was limited to only a dozen or so countries. All members of the Toronto Group consumed ODS, but it is visible that some countries consumed more than others. For example, Switzerland’s per capita consumption was the lowest of all member states, and after 1995, reduced sharply. All of the countries above show a steady and gradual reduction in consumption, consistent with the phaseout dates of ODS in the Montreal Protocol. Interestingly, after the Montreal Adjustment—the last notable change to the protocol—reductions  in consumption stagnated, increased, or slowed for all of the states. The plateauing could represent a shift in attitude from the Toronto group, which were more concerned about increased restriction against HCFC  imposed by the Adjustment (Chasek and Downie 2017).</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graph shows the total per capita emissions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by key members of the Umbrella Group, one of the original most influential negotiating blocs of the climate change regime. The proceeding graphs for this section represent</a:t>
            </a:r>
            <a:r>
              <a:rPr lang="en-US" sz="1200" i="1" kern="1200" dirty="0">
                <a:solidFill>
                  <a:schemeClr val="tx1"/>
                </a:solidFill>
                <a:effectLst/>
                <a:latin typeface="+mn-lt"/>
                <a:ea typeface="+mn-ea"/>
                <a:cs typeface="+mn-cs"/>
              </a:rPr>
              <a:t> different</a:t>
            </a:r>
            <a:r>
              <a:rPr lang="en-US" sz="1200" kern="1200" dirty="0">
                <a:solidFill>
                  <a:schemeClr val="tx1"/>
                </a:solidFill>
                <a:effectLst/>
                <a:latin typeface="+mn-lt"/>
                <a:ea typeface="+mn-ea"/>
                <a:cs typeface="+mn-cs"/>
              </a:rPr>
              <a:t> negotiating blocs of the climate change regime, however, all of the graphs represent the </a:t>
            </a:r>
            <a:r>
              <a:rPr lang="en-US" sz="1200" i="1" kern="1200" dirty="0">
                <a:solidFill>
                  <a:schemeClr val="tx1"/>
                </a:solidFill>
                <a:effectLst/>
                <a:latin typeface="+mn-lt"/>
                <a:ea typeface="+mn-ea"/>
                <a:cs typeface="+mn-cs"/>
              </a:rPr>
              <a:t>same</a:t>
            </a:r>
            <a:r>
              <a:rPr lang="en-US" sz="1200" kern="1200" dirty="0">
                <a:solidFill>
                  <a:schemeClr val="tx1"/>
                </a:solidFill>
                <a:effectLst/>
                <a:latin typeface="+mn-lt"/>
                <a:ea typeface="+mn-ea"/>
                <a:cs typeface="+mn-cs"/>
              </a:rPr>
              <a:t> data on per capita emissions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Likewise, on all three graphs the four vertical dashed lines represent dates of key negotiations for the regime: The Rio Conference which lead to the UNFCC (1992), The Marrakesh Accord (2001), the year the Kyoto Protocol entered into force (2005), and the Copenhagen Accord (2009). Any gaps in the horizontal line representing the emissions of the states are from holes in the data and lack of reporting from states in the corresponding year. While all of the graphs show per capita consumption, the values on the y-axis are adjusted accordingly to scale for each negotiating bloc analyzed.</a:t>
            </a:r>
          </a:p>
          <a:p>
            <a:r>
              <a:rPr lang="en-US" sz="1200" kern="1200" dirty="0">
                <a:solidFill>
                  <a:schemeClr val="tx1"/>
                </a:solidFill>
                <a:effectLst/>
                <a:latin typeface="+mn-lt"/>
                <a:ea typeface="+mn-ea"/>
                <a:cs typeface="+mn-cs"/>
              </a:rPr>
              <a:t>	Out of the six states pictured in figure 5, only four of them are current members to the Kyoto Protocol and subsequent amendments. The United States never ratified the agreement and Canada later withdrew. However, they are included in the graphic above because they were both vocal members of the Umbrella Group: an informal collection of states all of whom supported less strict commitments and greater flexibility in agreements (Kesternich 2016, 1053; Chasek and Downie 2017, 174). One of the main reasons for their apprehension toward steep commitments was the high cost it would take each to adjust as such high emitters of GHGs. Norway was a part of the Umbrella Group initially, however its interests and emission trajectory followed more on par with the EU. The Umbrella Group coalition was most vocal during the negotiations between Rio and Marrakesh. The Umbrella Group was able to incorporate higher levels of flexibility within the agreement, but they were not able to receive all of the reduced compliance measures they had hoped for, largely due to push back from the EU (Marcoux and Urpelainen 2013, 186). These concessions were not enough to gain the U.S.’s support and the country’s emissions show the highest per capita results out of all of the countries above. While the US’ overall per capita emissions are much higher than the other states, interestingly the growth and steady increase in emissions tracks with the member states to Kyoto. The parallel between the US and Annex-I countries demonstrates a failure on behalf of the Protocol to cause reduction in emissions from key players more than they would have already been inclined to do. Since the fig. 5 shows emissions produced </a:t>
            </a:r>
            <a:r>
              <a:rPr lang="en-US" sz="1200" i="1" kern="1200" dirty="0">
                <a:solidFill>
                  <a:schemeClr val="tx1"/>
                </a:solidFill>
                <a:effectLst/>
                <a:latin typeface="+mn-lt"/>
                <a:ea typeface="+mn-ea"/>
                <a:cs typeface="+mn-cs"/>
              </a:rPr>
              <a:t>within</a:t>
            </a:r>
            <a:r>
              <a:rPr lang="en-US" sz="1200" kern="1200" dirty="0">
                <a:solidFill>
                  <a:schemeClr val="tx1"/>
                </a:solidFill>
                <a:effectLst/>
                <a:latin typeface="+mn-lt"/>
                <a:ea typeface="+mn-ea"/>
                <a:cs typeface="+mn-cs"/>
              </a:rPr>
              <a:t> states, the results of Kyoto might look slightly different since state commitments are calculated using the Flexible Mechanisms, which includes subtractions from projects in other countries.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EU was the earliest negotiating bloc to push for tighter commitments and urged for less flexibility—worried that it would be a cause for non-compliance (Marcoux and Urpelainen 2013, 186). In comparison to the states in the Umbrella Group, the EU is the only bloc to show a steady decrease in emissions after the formation of the climate change regime and start of Kyoto. The EU’s emission reductions demonstrate some level of success and accounts for a large reduction in aggregate emissions. After every negotiation highlighted on the map there is, for the most part, a corresponding decrease in emissions. However, the growth in production from other states would render any net emissions the EU helped achieve moot.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131DFA6D-CB2F-914B-822D-637DBF723E7F}" type="slidenum">
              <a:rPr lang="en-US" smtClean="0"/>
              <a:t>14</a:t>
            </a:fld>
            <a:endParaRPr lang="en-US"/>
          </a:p>
        </p:txBody>
      </p:sp>
    </p:spTree>
    <p:extLst>
      <p:ext uri="{BB962C8B-B14F-4D97-AF65-F5344CB8AC3E}">
        <p14:creationId xmlns:p14="http://schemas.microsoft.com/office/powerpoint/2010/main" val="39899137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Lastly, comparing the BRICS we most notably see their rise in development through their exponential increase in CO2 consumption. China leads them both in CO2 emissions and ODS consumption.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Global South and emerging economies of the BRICS were a less prominent negotiating bloc for the ozone regime, nonetheless, their concerns were still very relevant and influential. By the time of the Montreal Adjustment in 2007, India and China had gained prominence and sway as world leaders and were especially hesitant to agree to reductions on HCFCs (Chasek and Downie 2017). China appears as an outlier in terms of consumption against all of the BRICS, which mirrors their dominance in the global arena as arguably the most powerful of all developing countries (Najam 2020; Skjœrseth 2012). Their decrease in ODS consumption shows the slowest drop in comparison to Brazil, South Africa, and India, which all had more drastic cut offs after the London Amendment in 1990.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countries shown above all represent the BRICS, and in a larger sense the Global South. While many consider the Global South and developing countries to be less consequential participants in GHG reductions, the projections above show otherwise. These countries may have been historically small emitters, but they are all on a path of exponentially rising emissions that in some cases they emit more than some of the developed countries under Annex-I of the Kyoto Protocol. The reality of the BRICS rising emissions gives substance to the US’ criticism that developing countries should also be held accountable for their emissions. If the US had ratified Kyoto they would have had to reduce their own emissions, in effect reducing their industry, whilst China was allowed to grow their emissions considerably between the UNFCC and 2014 (the last point on the graph available). However, it should be noted that China may appear as an outlier with its rate of emissions outpacing all other developing countries, even those of the BRICS. </a:t>
            </a:r>
          </a:p>
          <a:p>
            <a:r>
              <a:rPr lang="en-US" sz="1200" kern="1200" dirty="0">
                <a:solidFill>
                  <a:schemeClr val="tx1"/>
                </a:solidFill>
                <a:effectLst/>
                <a:latin typeface="+mn-lt"/>
                <a:ea typeface="+mn-ea"/>
                <a:cs typeface="+mn-cs"/>
              </a:rPr>
              <a:t>	China’s projections above, coupled with the continuously high emissions from the US, clearly emphasize that while a successful climate change agreement must secure support from negotiating blocs like the South and EU, it most importantly needs to secure meaningful commitment from the two top emitting states. As Depledge and Terhalle (2013) have pointed out, the great-power politics between these two countries is the predominant obstacle for most environmental negotiations. In summary,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131DFA6D-CB2F-914B-822D-637DBF723E7F}" type="slidenum">
              <a:rPr lang="en-US" smtClean="0"/>
              <a:t>15</a:t>
            </a:fld>
            <a:endParaRPr lang="en-US"/>
          </a:p>
        </p:txBody>
      </p:sp>
    </p:spTree>
    <p:extLst>
      <p:ext uri="{BB962C8B-B14F-4D97-AF65-F5344CB8AC3E}">
        <p14:creationId xmlns:p14="http://schemas.microsoft.com/office/powerpoint/2010/main" val="33789354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images above are projections of the ozone at the south pole provided by NASA. The image deviates from the focus on individual states to show the collective collective results of countries’ actions and commitments from the ozone regime. The more purple the center of the graphic by the core, the less amount of ozone present. It should be noted that the 1979 to 2011 projections use a scale of 700 to 0 total ozone, whereas the 2017, and most recent projection, shows 100 units at its lowest extreme. This progression of photos shows the success of the regime in returning the stratospheric ozone concentrations to healthy levels. From 1979 to 1987—right before the ozone regime and initial negotiations started two years after the Vienna Convention—there is a clear and drastic decrease in the ozone levels at the pole. Although there was action taken with the Convention, and later the Protocol, there was a delay in recovery at the poles and the problem worsened. It is not until 2006 that we began seeing positive signs of recovery. The 2017 image shows that the ozone is recovering at a steady and healthy rate and is in line with the scientific reporting that indicates a full recovery near the year 2050 (Downie 2020, 110). </a:t>
            </a:r>
          </a:p>
          <a:p>
            <a:r>
              <a:rPr lang="en-US" sz="1200" kern="1200" dirty="0">
                <a:solidFill>
                  <a:schemeClr val="tx1"/>
                </a:solidFill>
                <a:effectLst/>
                <a:latin typeface="+mn-lt"/>
                <a:ea typeface="+mn-ea"/>
                <a:cs typeface="+mn-cs"/>
              </a:rPr>
              <a:t>	All of the individual state consumptions graphed above are congruent with this progress. Every major negotiating bloc demonstrates a gradual decline in ODS Consumption; even if at times consumption stagnated briefly or bumped back up, the overall trajectory was towards the reduction required to see the increase in ozone levels at the arctic pole shown above. The Montreal Protocol was an instrumental tool for the ozone’s recovery , without the structure of the Protocol it is unlikely that we would have been able to successfully confront a seemingly insurmountable environmental crisis. </a:t>
            </a:r>
          </a:p>
          <a:p>
            <a:endParaRPr lang="en-US" dirty="0"/>
          </a:p>
        </p:txBody>
      </p:sp>
      <p:sp>
        <p:nvSpPr>
          <p:cNvPr id="4" name="Slide Number Placeholder 3"/>
          <p:cNvSpPr>
            <a:spLocks noGrp="1"/>
          </p:cNvSpPr>
          <p:nvPr>
            <p:ph type="sldNum" sz="quarter" idx="5"/>
          </p:nvPr>
        </p:nvSpPr>
        <p:spPr/>
        <p:txBody>
          <a:bodyPr/>
          <a:lstStyle/>
          <a:p>
            <a:fld id="{131DFA6D-CB2F-914B-822D-637DBF723E7F}" type="slidenum">
              <a:rPr lang="en-US" smtClean="0"/>
              <a:t>16</a:t>
            </a:fld>
            <a:endParaRPr lang="en-US"/>
          </a:p>
        </p:txBody>
      </p:sp>
    </p:spTree>
    <p:extLst>
      <p:ext uri="{BB962C8B-B14F-4D97-AF65-F5344CB8AC3E}">
        <p14:creationId xmlns:p14="http://schemas.microsoft.com/office/powerpoint/2010/main" val="17845048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we can see from a variation of the famous hockey stick graph above, global temperatures have been rising at an exponential rate since about the time of the industrial revolution. If we were to graph the total emission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in the atmosphere, it would track at a nearly parallel rate to the global temperature increase in fig.1. This parallel demonstrates an indisputable correlation and scientifically backed relationship to our planet’s rising temperatures. Global emissions are currently still on an upwards trajectory, but the Paris Agreement has the potential to cause these temperatures plateau if stricter measures are taken. While the temperature of Earth has been rising at a consistent rate, the heating of the globe has not been felt evenly amongst the countries. The heat map in fig. 2 shows that in some regions warming has, and will continue to be, much greater than in other parts of the globe. Correspondingly, the cost of damage and reduction in productivity as a result of climate change is going to affect different regions and states unevenly.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 is notable that for many developing states in the global south will face a disproportionate amount of the warming and consequences from climate change, even though in </a:t>
            </a:r>
            <a:r>
              <a:rPr lang="en-US" sz="1200" kern="1200" dirty="0" err="1">
                <a:solidFill>
                  <a:schemeClr val="tx1"/>
                </a:solidFill>
                <a:effectLst/>
                <a:latin typeface="+mn-lt"/>
                <a:ea typeface="+mn-ea"/>
                <a:cs typeface="+mn-cs"/>
              </a:rPr>
              <a:t>ost</a:t>
            </a:r>
            <a:r>
              <a:rPr lang="en-US" sz="1200" kern="1200" dirty="0">
                <a:solidFill>
                  <a:schemeClr val="tx1"/>
                </a:solidFill>
                <a:effectLst/>
                <a:latin typeface="+mn-lt"/>
                <a:ea typeface="+mn-ea"/>
                <a:cs typeface="+mn-cs"/>
              </a:rPr>
              <a:t> cases they have contributed the least to the problem. This creates a further inequity amongst the states, which I argue supports the fact that CBDR should place the majority of the responsibility on the north. That is not to say that the south should not contribute, I believe that they are a crucial piece of the puzzle and should have binding commitments just as the north, however, their efforts should be proportional to their situation. </a:t>
            </a:r>
          </a:p>
          <a:p>
            <a:endParaRPr lang="en-US" dirty="0"/>
          </a:p>
        </p:txBody>
      </p:sp>
      <p:sp>
        <p:nvSpPr>
          <p:cNvPr id="4" name="Slide Number Placeholder 3"/>
          <p:cNvSpPr>
            <a:spLocks noGrp="1"/>
          </p:cNvSpPr>
          <p:nvPr>
            <p:ph type="sldNum" sz="quarter" idx="5"/>
          </p:nvPr>
        </p:nvSpPr>
        <p:spPr/>
        <p:txBody>
          <a:bodyPr/>
          <a:lstStyle/>
          <a:p>
            <a:fld id="{131DFA6D-CB2F-914B-822D-637DBF723E7F}" type="slidenum">
              <a:rPr lang="en-US" smtClean="0"/>
              <a:t>17</a:t>
            </a:fld>
            <a:endParaRPr lang="en-US"/>
          </a:p>
        </p:txBody>
      </p:sp>
    </p:spTree>
    <p:extLst>
      <p:ext uri="{BB962C8B-B14F-4D97-AF65-F5344CB8AC3E}">
        <p14:creationId xmlns:p14="http://schemas.microsoft.com/office/powerpoint/2010/main" val="3286284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these figures do not paint a compelling picture of the dire situation of our planet, I do not know what does. It would only put states at a disadvantage to continue to delay making meaningful commitments. The cost of inaction, as represented by fig. 3, far outweighs the short-term cost of adjusting behavior now.  </a:t>
            </a:r>
          </a:p>
          <a:p>
            <a:endParaRPr lang="en-US" dirty="0"/>
          </a:p>
          <a:p>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is bound to be natural differences between agreements of two separate environmental regimes, however the comparison above between Kyoto and Montreal reveal the importance of institutional design and provide some compelling guidance for successful agreement construction. Firstly, both Kyoto and Montreal reveal the utility in having consistent and regularly scheduled convening of member states to discuss agreement progress, either in the form on MOPs or COPs. However, Montreal, and the flexibility it achieved through adjustment provisions secured during MOPs, was vital in securing support and commitment without unnecessary negotiation. Secondly, Montreal proves that securing some level of binding targets across all member states is a successful strategy. Not only does it guarantee actions from all countries, but it also helps avoid the political disapproval from the north that the south is being let off to easily. Furthermore, by including continual mandated cutback commitments rather than requiring discrete commitments with renegotiations, such as with Montreal greater progress can be made (Sandler 2017). Montreal highlights that it is preferable to start in a modest fashion with smaller commitments, but importantly binding commitments , on all member states and make them stricter over time. This supports Young’s (2011) view that agreements should be able to change and evolve overtime, and furthermore that IEAs should increase their strictness over time (Young (2016) . Thirdly, a balanced institutional design sets the foundation for a successful agreement. Both treaties could improve on their compliance, especially Kyoto, which failed to balance effective compliance with abused Flexible Mechanisms. It should be noted that Montreal’s facilitative compliance and self-reporting was more fruitful than Kyoto’s reliance on reporting from other states, which speaks to the importance of facilitation as a tool of non-compliance in addition to enforcement and punitive measures. </a:t>
            </a:r>
          </a:p>
          <a:p>
            <a:endParaRPr lang="en-US" dirty="0"/>
          </a:p>
        </p:txBody>
      </p:sp>
      <p:sp>
        <p:nvSpPr>
          <p:cNvPr id="4" name="Slide Number Placeholder 3"/>
          <p:cNvSpPr>
            <a:spLocks noGrp="1"/>
          </p:cNvSpPr>
          <p:nvPr>
            <p:ph type="sldNum" sz="quarter" idx="5"/>
          </p:nvPr>
        </p:nvSpPr>
        <p:spPr/>
        <p:txBody>
          <a:bodyPr/>
          <a:lstStyle/>
          <a:p>
            <a:fld id="{131DFA6D-CB2F-914B-822D-637DBF723E7F}" type="slidenum">
              <a:rPr lang="en-US" smtClean="0"/>
              <a:t>18</a:t>
            </a:fld>
            <a:endParaRPr lang="en-US"/>
          </a:p>
        </p:txBody>
      </p:sp>
    </p:spTree>
    <p:extLst>
      <p:ext uri="{BB962C8B-B14F-4D97-AF65-F5344CB8AC3E}">
        <p14:creationId xmlns:p14="http://schemas.microsoft.com/office/powerpoint/2010/main" val="32192424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Paris Agreement picked up on this method and accordingly went the route of states each instating their own emission reduction goals or, Nationally Determined Contributions. Paris is more aligned with Montreal in this regard that unlike Kyoto it does not impose any Annex system. If Paris is able to take away the lessons learned from these two regimes and implement it in an effective manner, there is hopes that it can be more successful than its climate change regime predecessors and gain a spot in history as distinguished as Montreal. </a:t>
            </a:r>
            <a:endParaRPr lang="en-US" dirty="0"/>
          </a:p>
        </p:txBody>
      </p:sp>
      <p:sp>
        <p:nvSpPr>
          <p:cNvPr id="4" name="Slide Number Placeholder 3"/>
          <p:cNvSpPr>
            <a:spLocks noGrp="1"/>
          </p:cNvSpPr>
          <p:nvPr>
            <p:ph type="sldNum" sz="quarter" idx="5"/>
          </p:nvPr>
        </p:nvSpPr>
        <p:spPr/>
        <p:txBody>
          <a:bodyPr/>
          <a:lstStyle/>
          <a:p>
            <a:fld id="{131DFA6D-CB2F-914B-822D-637DBF723E7F}" type="slidenum">
              <a:rPr lang="en-US" smtClean="0"/>
              <a:t>19</a:t>
            </a:fld>
            <a:endParaRPr lang="en-US"/>
          </a:p>
        </p:txBody>
      </p:sp>
    </p:spTree>
    <p:extLst>
      <p:ext uri="{BB962C8B-B14F-4D97-AF65-F5344CB8AC3E}">
        <p14:creationId xmlns:p14="http://schemas.microsoft.com/office/powerpoint/2010/main" val="4216028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My guiding question which motivated this research was why have MEAs failed in the past? Through my own observations and existing research, I have concluded a few central factors: lack global support and low ratification either in the number or quality/influence of the participating states. Poor agreement construction. By this I mean a number of things, either not well thought out designs to incentivize commitment, or lack of compliance and oversight structure. Lastly is the issue of geopolitical conflict which can lead to outweighed influence from key states and negotiating blocs hindering progress due to the lowest common denominator problem and other interpersonal conflict.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While there are many converging factors which can lead to an agreement’s ultimate failure, I argue that the most influential role is that of international conflict. As a consequence of international conflict an agreement could fail to achieve ratification from enough states to achieve its goal, or the agreement could become so diluted as to be ineffective as demonstrated by the lowest-common-denominator problem. Without key stakeholders agreeing to an agreement, even if well-constructed, it is all but worthless at achieving its aim, since at its core most environmental issues are collective action concerns. Furthermore, even if the top emitting states ratify an agreement, if there is not a perceived level of fairness in the obligations and contributions of each state—even burden sharing—then this might engender unwillingness to comply (Etsy and </a:t>
            </a:r>
            <a:r>
              <a:rPr lang="en-US" sz="1200" kern="1200" dirty="0" err="1">
                <a:solidFill>
                  <a:schemeClr val="tx1"/>
                </a:solidFill>
                <a:effectLst/>
                <a:latin typeface="+mn-lt"/>
                <a:ea typeface="+mn-ea"/>
                <a:cs typeface="+mn-cs"/>
              </a:rPr>
              <a:t>Moffa</a:t>
            </a:r>
            <a:r>
              <a:rPr lang="en-US" sz="1200" kern="1200" dirty="0">
                <a:solidFill>
                  <a:schemeClr val="tx1"/>
                </a:solidFill>
                <a:effectLst/>
                <a:latin typeface="+mn-lt"/>
                <a:ea typeface="+mn-ea"/>
                <a:cs typeface="+mn-cs"/>
              </a:rPr>
              <a:t> 2012). Lack of compliance from key states is detrimental to an agreements success even if the goals are ambitious enough.</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131DFA6D-CB2F-914B-822D-637DBF723E7F}" type="slidenum">
              <a:rPr lang="en-US" smtClean="0"/>
              <a:t>2</a:t>
            </a:fld>
            <a:endParaRPr lang="en-US"/>
          </a:p>
        </p:txBody>
      </p:sp>
    </p:spTree>
    <p:extLst>
      <p:ext uri="{BB962C8B-B14F-4D97-AF65-F5344CB8AC3E}">
        <p14:creationId xmlns:p14="http://schemas.microsoft.com/office/powerpoint/2010/main" val="24534084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Figure 4 shows different projections for our planet’s warming. As currently stands with state commitments under Paris we are better positioned than if no agreement were to exist. This is encouragement to show the tangible results state actions can have on our planet, just as it did with the Montreal Protocol and the ozone. However, with the current NCD, the planet is still on track to rise within margins exceeding the Paris agreement’s goal of 2 ˚C, let alone the more ambitious target of 1.5 ˚C. However, the bottom green line indicates that there is a pathway for limiting warming within this 1.5 ˚C margin. It is important to be reminded that Paris can be tailored to increase its chances of success and accomplish this goal. The primary way it can achieve this is by structuring for regular accelerations of state commitments. As Young (2016) has stated:</a:t>
            </a:r>
          </a:p>
          <a:p>
            <a:r>
              <a:rPr lang="en-US" sz="1200" kern="1200" dirty="0">
                <a:solidFill>
                  <a:schemeClr val="tx1"/>
                </a:solidFill>
                <a:effectLst/>
                <a:latin typeface="+mn-lt"/>
                <a:ea typeface="+mn-ea"/>
                <a:cs typeface="+mn-cs"/>
              </a:rPr>
              <a:t>The Montreal Protocol on ozone-depleting substances (ODSs), often thought of as the gold standard in these terms, has been able to ratchet up commitments both by accelerating phaseout schedules for those chemicals already covered and by adding more chemicals to the list of those covered under the terms of the agreement … By contrast, few if any countries were prepared to ratchet up their commitments to reducing greenhouse gas emissions under the terms of the Kyoto Protocol at the close of the first commitment period in 2012…This suggests that the trick is to craft arrangements allowing for step-by-step strengthening of initial commitments and to muster the political will needed to make use of these procedures effectively (125-124)</a:t>
            </a:r>
          </a:p>
          <a:p>
            <a:r>
              <a:rPr lang="en-US" sz="1200" kern="1200" dirty="0">
                <a:solidFill>
                  <a:schemeClr val="tx1"/>
                </a:solidFill>
                <a:effectLst/>
                <a:latin typeface="+mn-lt"/>
                <a:ea typeface="+mn-ea"/>
                <a:cs typeface="+mn-cs"/>
              </a:rPr>
              <a:t>One of the simplest ways that the Paris Agreement can implement this is by granting the authority to the COP/MOP to amend existing provisions without requiring a formal ratification, as was the case with Montreal. As of now, the main mechanism for raising ambitions is the regular review of progress made towards the agreement’s goal, or the global stocktake which takes place every five years (Falkner 1114-1115). However, this regular review relies on individual country’s ambitions and there is no tool for amendments which could easily apply amplified goals onto other states. </a:t>
            </a:r>
          </a:p>
          <a:p>
            <a:endParaRPr lang="en-US" dirty="0"/>
          </a:p>
        </p:txBody>
      </p:sp>
      <p:sp>
        <p:nvSpPr>
          <p:cNvPr id="4" name="Slide Number Placeholder 3"/>
          <p:cNvSpPr>
            <a:spLocks noGrp="1"/>
          </p:cNvSpPr>
          <p:nvPr>
            <p:ph type="sldNum" sz="quarter" idx="5"/>
          </p:nvPr>
        </p:nvSpPr>
        <p:spPr/>
        <p:txBody>
          <a:bodyPr/>
          <a:lstStyle/>
          <a:p>
            <a:fld id="{131DFA6D-CB2F-914B-822D-637DBF723E7F}" type="slidenum">
              <a:rPr lang="en-US" smtClean="0"/>
              <a:t>20</a:t>
            </a:fld>
            <a:endParaRPr lang="en-US"/>
          </a:p>
        </p:txBody>
      </p:sp>
    </p:spTree>
    <p:extLst>
      <p:ext uri="{BB962C8B-B14F-4D97-AF65-F5344CB8AC3E}">
        <p14:creationId xmlns:p14="http://schemas.microsoft.com/office/powerpoint/2010/main" val="263896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how can we increase the success of MEAs?</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 believe that the best approach is integrating balanced institutional design mechanisms, mainly of flexibility and compliance into the agreement construction process and the agreement itself. As Oran Young points out, a well-designed agreement is more vital to its success than necessarily the level of difficulty or scope at hand. I believe that such provisions can subvert the geopolitical conflict which hinders agreements success as mentioned before.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Before describing what exactly these design mechanisms are I would first like to clarify my definition of success, since sometimes success of an agreement is conflated with effectiveness.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 define success in a two-pronged manner which focuses on participation and compliance. First, with regard to participation, a successful agreement must attain widespread ratification from countries, most importantly, ratification by top emitters and world leading countries. Second, specific to compliance, agreements must achieve their environmental goals, namely emissions reductions through the adherence of obligations from key states. While some scholars have evaluated success of MEAs in similar terms, I deviate from previous research by evaluating success based on their overall performance—from negotiations to countries’ individual results after entry into force.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When evaluating the success of Multilateral Environmental Agreements, it is imperative to look at </a:t>
            </a:r>
            <a:r>
              <a:rPr lang="en-US" sz="1200" i="1" kern="1200" dirty="0">
                <a:solidFill>
                  <a:schemeClr val="tx1"/>
                </a:solidFill>
                <a:effectLst/>
                <a:latin typeface="+mn-lt"/>
                <a:ea typeface="+mn-ea"/>
                <a:cs typeface="+mn-cs"/>
              </a:rPr>
              <a:t>both</a:t>
            </a:r>
            <a:r>
              <a:rPr lang="en-US" sz="1200" kern="1200" dirty="0">
                <a:solidFill>
                  <a:schemeClr val="tx1"/>
                </a:solidFill>
                <a:effectLst/>
                <a:latin typeface="+mn-lt"/>
                <a:ea typeface="+mn-ea"/>
                <a:cs typeface="+mn-cs"/>
              </a:rPr>
              <a:t> the state signatories to the agreement and the goal attainment of the agreement. I argue that balancing legal provisions of flexibility and compliance improve the success of MEAs on both accounts. Adding detailed flexibility provisions within MEAs increases state signatories and their willingness to make strong commitments, while comprehensive compliance measures increase adherence to environmental goals and avoid the risk of too much flexibility undermining the objective of the agreement.</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131DFA6D-CB2F-914B-822D-637DBF723E7F}" type="slidenum">
              <a:rPr lang="en-US" smtClean="0"/>
              <a:t>3</a:t>
            </a:fld>
            <a:endParaRPr lang="en-US"/>
          </a:p>
        </p:txBody>
      </p:sp>
    </p:spTree>
    <p:extLst>
      <p:ext uri="{BB962C8B-B14F-4D97-AF65-F5344CB8AC3E}">
        <p14:creationId xmlns:p14="http://schemas.microsoft.com/office/powerpoint/2010/main" val="3717767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 fully understand my thesis it is important to have a basic understanding of the history of international law and how it relates to international relations. First and foremost, International Law coexists with the supremacy of state sovereignty by being stablished voluntarily and collectively amongst states. Since it is the choice of a state whether or not they ratify any international agreements, one might ask, why would a state want to ratify an international agreement? One of the main reasons may be reciprocity. Reciprocity is the regulation of states’ behavior with each other on the basis that certain actions will be mutually returned between the parties in obligation. With reciprocity comes </a:t>
            </a:r>
            <a:r>
              <a:rPr lang="en-US" sz="1200" i="1" kern="1200" dirty="0">
                <a:solidFill>
                  <a:schemeClr val="tx1"/>
                </a:solidFill>
                <a:effectLst/>
                <a:latin typeface="+mn-lt"/>
                <a:ea typeface="+mn-ea"/>
                <a:cs typeface="+mn-cs"/>
              </a:rPr>
              <a:t>predictability,</a:t>
            </a:r>
            <a:r>
              <a:rPr lang="en-US" sz="1200" kern="1200" dirty="0">
                <a:solidFill>
                  <a:schemeClr val="tx1"/>
                </a:solidFill>
                <a:effectLst/>
                <a:latin typeface="+mn-lt"/>
                <a:ea typeface="+mn-ea"/>
                <a:cs typeface="+mn-cs"/>
              </a:rPr>
              <a:t> which establishes the basis of collective security, another related, but distinct, catalyst for the establishment of international law. Collective security is the vested interest states have in working together to achieve a collective goal and set regulations that would otherwise not exist—especially from global threats, such as climate change . </a:t>
            </a:r>
          </a:p>
          <a:p>
            <a:r>
              <a:rPr lang="en-US" sz="1200" kern="1200" dirty="0">
                <a:solidFill>
                  <a:schemeClr val="tx1"/>
                </a:solidFill>
                <a:effectLst/>
                <a:latin typeface="+mn-lt"/>
                <a:ea typeface="+mn-ea"/>
                <a:cs typeface="+mn-cs"/>
              </a:rPr>
              <a:t>Some other foundational principles of International Environmental Law in particular is the principle of common but differentiated responsibility (CBDR). This is an adjusted notion of equality has emerged from the broader principle of equity in international law. Within this vein is the term polluter pays, which comes from the notion that the state responsible for the environmental degradation should los be responsible for finding a solution.</a:t>
            </a:r>
          </a:p>
          <a:p>
            <a:r>
              <a:rPr lang="en-US" sz="1200" kern="1200" dirty="0">
                <a:solidFill>
                  <a:schemeClr val="tx1"/>
                </a:solidFill>
                <a:effectLst/>
                <a:latin typeface="+mn-lt"/>
                <a:ea typeface="+mn-ea"/>
                <a:cs typeface="+mn-cs"/>
              </a:rPr>
              <a:t>International relations present one of the largest obstacles to a multilateral agreement’s success. Power asymmetries among negotiating states plays an outsized role in agreement construction and during agreement negotiations a few negotiating blocs stand out as being particularly influential. One of the most dominating dynamics is between the Global North and the Global South. The main point of friction between these two groups is that the developed northern countries have historically been top emitters, producing the most greenhouse gases, and by virtue, exacerbating climate change the most (Najam 2020). These countries have also largely established their wealth and development precisely because of their ability to burn fossil fuels and produce such emissions. Conversely, many environmental agreements limit developing countries from producing emissions or burning fossil fuels, in essence preventing them from benefiting from fossil fuels and developing their countries in the </a:t>
            </a:r>
            <a:r>
              <a:rPr lang="en-US" sz="1200" i="1" kern="1200" dirty="0">
                <a:solidFill>
                  <a:schemeClr val="tx1"/>
                </a:solidFill>
                <a:effectLst/>
                <a:latin typeface="+mn-lt"/>
                <a:ea typeface="+mn-ea"/>
                <a:cs typeface="+mn-cs"/>
              </a:rPr>
              <a:t>same</a:t>
            </a:r>
            <a:r>
              <a:rPr lang="en-US" sz="1200" kern="1200" dirty="0">
                <a:solidFill>
                  <a:schemeClr val="tx1"/>
                </a:solidFill>
                <a:effectLst/>
                <a:latin typeface="+mn-lt"/>
                <a:ea typeface="+mn-ea"/>
                <a:cs typeface="+mn-cs"/>
              </a:rPr>
              <a:t> way the developed countries have.  </a:t>
            </a:r>
          </a:p>
          <a:p>
            <a:r>
              <a:rPr lang="en-US" sz="1200" kern="1200" dirty="0">
                <a:solidFill>
                  <a:schemeClr val="tx1"/>
                </a:solidFill>
                <a:effectLst/>
                <a:latin typeface="+mn-lt"/>
                <a:ea typeface="+mn-ea"/>
                <a:cs typeface="+mn-cs"/>
              </a:rPr>
              <a:t>	While there are other groupings in the international relations arena, and various subsets which reinforce the division of the south versus north, such as the BRICS or NAM, it is most apparent through the G77 bloc at the UN. BRICS is an acronym which stands for the informal collection of emerging global economies: Brazil, Russia, India, China, and South Africa. NAM, or The Non-aligned Movement, is an officially established group which pushed for developing issues to be at the center of international development discussion, although it has withered in recent decades due to a lack of stable leadership. The G77 is a coalition of 134 developing member states of the UN, and has become a principal vehicle of advocacy and support for developing countries. The block provides a platform to bolster the voices of developing countries and their collective concern to counter the power of the developed north (Betsill and Fiske 2020, 277; Najam 2020, 247-250). The BRICS presents another dynamic that of top emitting developing countries which argue they should not have to hinder their industry for the sake of the climate. As China has risen to power and usurped the US as the top emitter of GHG in the world, a particularly contentious relationship has formed between the US and China. </a:t>
            </a:r>
          </a:p>
          <a:p>
            <a:endParaRPr lang="en-US" dirty="0"/>
          </a:p>
        </p:txBody>
      </p:sp>
      <p:sp>
        <p:nvSpPr>
          <p:cNvPr id="4" name="Slide Number Placeholder 3"/>
          <p:cNvSpPr>
            <a:spLocks noGrp="1"/>
          </p:cNvSpPr>
          <p:nvPr>
            <p:ph type="sldNum" sz="quarter" idx="5"/>
          </p:nvPr>
        </p:nvSpPr>
        <p:spPr/>
        <p:txBody>
          <a:bodyPr/>
          <a:lstStyle/>
          <a:p>
            <a:fld id="{131DFA6D-CB2F-914B-822D-637DBF723E7F}" type="slidenum">
              <a:rPr lang="en-US" smtClean="0"/>
              <a:t>4</a:t>
            </a:fld>
            <a:endParaRPr lang="en-US"/>
          </a:p>
        </p:txBody>
      </p:sp>
    </p:spTree>
    <p:extLst>
      <p:ext uri="{BB962C8B-B14F-4D97-AF65-F5344CB8AC3E}">
        <p14:creationId xmlns:p14="http://schemas.microsoft.com/office/powerpoint/2010/main" val="1774138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my project I have created a typology of institutional design mechanisms of flexibility and compliance through my own work and building upon pre-existing scholars work. This paper refers to institutional design features as a comprehensive term which includes the balanced legal mechanisms in MEAs, whether they be for compliance or flexibility. </a:t>
            </a:r>
          </a:p>
          <a:p>
            <a:r>
              <a:rPr lang="en-US" sz="1200" kern="1200" dirty="0">
                <a:solidFill>
                  <a:schemeClr val="tx1"/>
                </a:solidFill>
                <a:effectLst/>
                <a:latin typeface="+mn-lt"/>
                <a:ea typeface="+mn-ea"/>
                <a:cs typeface="+mn-cs"/>
              </a:rPr>
              <a:t>The two main subsets I am investigation are flexibility provisions and compliance provisions. The former can be broken down into three main categories of transformative, adaptive, and interpretive flexibility. Flexibility provisions are distinct, although inclusive of the flexibility mechanisms created in the Kyoto Protocol which will be discussed in depth in chapter four. Compliance provisions entail any procedures which deal with enforcement of obligations, both in terms of dispute settlement and consequences as well as access to resources to assist states in realizing their goals. Unlike flexibility provisions, which I refer to as separate from flexibility mechanisms, I refer to compliance provisions and compliance mechanisms interchangeably as there is no terminological overlap in any existing agreements.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As the name suggests, interpretive flexibility provisions give individual states grant individual members room to interpret an agreements rules and obligations. The first direct way this occurs is through reservations, however with the case of the three agreements in this paper reservations are prohibited. Secondly, states have more flexibility to interpret agreements based on how precise the rules are. While vagueness of a text may appeal to states hesitant to join an agreement because it lowers explicit cost, it also risks reducing the legitimacy of the text.</a:t>
            </a:r>
          </a:p>
          <a:p>
            <a:r>
              <a:rPr lang="en-US" sz="1200" kern="1200" dirty="0">
                <a:solidFill>
                  <a:schemeClr val="tx1"/>
                </a:solidFill>
                <a:effectLst/>
                <a:latin typeface="+mn-lt"/>
                <a:ea typeface="+mn-ea"/>
                <a:cs typeface="+mn-cs"/>
              </a:rPr>
              <a:t>Transformative flexibility gives states the power to adjust their original terms of cooperation over time. To expand: Most agreements require some level of consensus among member states to pass an amendment, whether it be a majority, super majority, or unanimous. For the case of Montreal, Kyoto, and Paris, voting for amendments typically takes place at the COPs and MOPs respectively. </a:t>
            </a:r>
          </a:p>
          <a:p>
            <a:r>
              <a:rPr lang="en-US" sz="1200" kern="1200" dirty="0">
                <a:solidFill>
                  <a:schemeClr val="tx1"/>
                </a:solidFill>
                <a:effectLst/>
                <a:latin typeface="+mn-lt"/>
                <a:ea typeface="+mn-ea"/>
                <a:cs typeface="+mn-cs"/>
              </a:rPr>
              <a:t>Lastly, adaptive flexibility gives states the ability to suspend their commitment based on future contingencies instead of adjusting the terms of the agreement. Inclusion of the escape mechanism and withdraw clause is the most direct form of adaptive flexibility (Marcoux 2009, 211). Both fulfill very similar purposes, however unilateral withdrawal from a treat is only permissible if it is specifically stated in the agreement as defined under Article 54 of the 1969 VCLT</a:t>
            </a:r>
          </a:p>
          <a:p>
            <a:endParaRPr lang="en-US" dirty="0"/>
          </a:p>
        </p:txBody>
      </p:sp>
      <p:sp>
        <p:nvSpPr>
          <p:cNvPr id="4" name="Slide Number Placeholder 3"/>
          <p:cNvSpPr>
            <a:spLocks noGrp="1"/>
          </p:cNvSpPr>
          <p:nvPr>
            <p:ph type="sldNum" sz="quarter" idx="5"/>
          </p:nvPr>
        </p:nvSpPr>
        <p:spPr/>
        <p:txBody>
          <a:bodyPr/>
          <a:lstStyle/>
          <a:p>
            <a:fld id="{131DFA6D-CB2F-914B-822D-637DBF723E7F}" type="slidenum">
              <a:rPr lang="en-US" smtClean="0"/>
              <a:t>5</a:t>
            </a:fld>
            <a:endParaRPr lang="en-US"/>
          </a:p>
        </p:txBody>
      </p:sp>
    </p:spTree>
    <p:extLst>
      <p:ext uri="{BB962C8B-B14F-4D97-AF65-F5344CB8AC3E}">
        <p14:creationId xmlns:p14="http://schemas.microsoft.com/office/powerpoint/2010/main" val="12982399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Montreal Protocol is a prime example of a new and considered more realistic “managerial approach” for international environmental regimes. By building upon the Vienna Convention with specific goals and swift adoption, the Montreal Protocol was able to establish an effective primary rule system (Faure 2020, 141). While the Vienna Convention established a convention of the Parties, the Montreal Protocol first brought into practice the Meeting of the Parties; a more frequently convening meeting of the member states to overview treaty objective attainment, methods to do so, and other politics. At these MOP parties are able to reevaluate the protocol, strengthen compliance, add new chemicals to be under the agreement’s purview, etc. One of the most valuable facets of the MOP is the ability to add adjustment provisions. These provisions create a great deal of flexibility in adjusting the agreement, because unlike an amendment, it does not need a formal vote or unanimous support and is automatically applicable to </a:t>
            </a:r>
            <a:r>
              <a:rPr lang="en-US" sz="1200" i="1" kern="1200" dirty="0">
                <a:solidFill>
                  <a:schemeClr val="tx1"/>
                </a:solidFill>
                <a:effectLst/>
                <a:latin typeface="+mn-lt"/>
                <a:ea typeface="+mn-ea"/>
                <a:cs typeface="+mn-cs"/>
              </a:rPr>
              <a:t>all </a:t>
            </a:r>
            <a:r>
              <a:rPr lang="en-US" sz="1200" kern="1200" dirty="0">
                <a:solidFill>
                  <a:schemeClr val="tx1"/>
                </a:solidFill>
                <a:effectLst/>
                <a:latin typeface="+mn-lt"/>
                <a:ea typeface="+mn-ea"/>
                <a:cs typeface="+mn-cs"/>
              </a:rPr>
              <a:t>member states that ratified the original protocol (Article 2, Section 9 of the Montreal Protocol). This feature enables parties to respond which to new scientific information, accelerate chemical coverage or reduction goals, and can strength existing controls on ODS, which all become </a:t>
            </a:r>
            <a:r>
              <a:rPr lang="en-US" sz="1200" i="1" kern="1200" dirty="0">
                <a:solidFill>
                  <a:schemeClr val="tx1"/>
                </a:solidFill>
                <a:effectLst/>
                <a:latin typeface="+mn-lt"/>
                <a:ea typeface="+mn-ea"/>
                <a:cs typeface="+mn-cs"/>
              </a:rPr>
              <a:t>binding immediately</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The Protocol incites compliance by offering assistance through the fund and by constructing a non-compliance structure which is facilitative rather than adversarial. Compliance and non-compliance are two edges of the same sword, both elements function to keep states on track to follow through with their commitments and agreements in the protocol. A non-compliance structure was introduced under Article 8 of the agreement and a comprehensive version established at the first MOP (Montreal Protocol, Article 8: Non-compliance, 1). These compliance measures were adopted at the 4</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MOP in Copenhagen in 1992 under Annex IV and V; this was the next noteworthy MOP since London. The non-compliance procedures encourage states to reach out themselves if they are having difficulty achieving their commitments. Furthermore, the measures taken if non-compliance is continued rest on assistance rather than punitive measures—suspension is the last resort. </a:t>
            </a:r>
          </a:p>
          <a:p>
            <a:r>
              <a:rPr lang="en-US" sz="1200" kern="1200" dirty="0">
                <a:solidFill>
                  <a:schemeClr val="tx1"/>
                </a:solidFill>
                <a:effectLst/>
                <a:latin typeface="+mn-lt"/>
                <a:ea typeface="+mn-ea"/>
                <a:cs typeface="+mn-cs"/>
              </a:rPr>
              <a:t>	The treaty also firmly established the precautionary principle, which takes a proactive stance against climate change arguing that even if there is some level of uncertainty it is better to take preventive actions rather than wait until it is too late.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131DFA6D-CB2F-914B-822D-637DBF723E7F}" type="slidenum">
              <a:rPr lang="en-US" smtClean="0"/>
              <a:t>6</a:t>
            </a:fld>
            <a:endParaRPr lang="en-US"/>
          </a:p>
        </p:txBody>
      </p:sp>
    </p:spTree>
    <p:extLst>
      <p:ext uri="{BB962C8B-B14F-4D97-AF65-F5344CB8AC3E}">
        <p14:creationId xmlns:p14="http://schemas.microsoft.com/office/powerpoint/2010/main" val="26900804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addition to the transformative flexibility of the MOPs, there is adaptive flexibility through an inclusion of a withdrawal clause, which allows states to leave a treaty and relinquish any binding obligations after a specific set period of time. Another main aspect of the institutional design of the Montreal protocol is the Montreal Protocol Multilateral Fund. The fund gives states flexibility in the way they achieve their commitment and simultaneously increases the chance of compliance. The fund not only gives states flexibility (</a:t>
            </a:r>
            <a:r>
              <a:rPr lang="en-US" sz="1200" kern="1200" dirty="0" err="1">
                <a:solidFill>
                  <a:schemeClr val="tx1"/>
                </a:solidFill>
                <a:effectLst/>
                <a:latin typeface="+mn-lt"/>
                <a:ea typeface="+mn-ea"/>
                <a:cs typeface="+mn-cs"/>
              </a:rPr>
              <a:t>i</a:t>
            </a:r>
            <a:r>
              <a:rPr lang="en-US" sz="1200" kern="1200" dirty="0">
                <a:solidFill>
                  <a:schemeClr val="tx1"/>
                </a:solidFill>
                <a:effectLst/>
                <a:latin typeface="+mn-lt"/>
                <a:ea typeface="+mn-ea"/>
                <a:cs typeface="+mn-cs"/>
              </a:rPr>
              <a:t>) in how they achieve their commitments, but also (ii) reduces non-compliance, as the problem of incapacity due to lack of resources and technological abilities is given an acceptable solution (Faure 2020, 138).</a:t>
            </a:r>
          </a:p>
          <a:p>
            <a:r>
              <a:rPr lang="en-US" sz="1200" kern="1200" dirty="0">
                <a:solidFill>
                  <a:schemeClr val="tx1"/>
                </a:solidFill>
                <a:effectLst/>
                <a:latin typeface="+mn-lt"/>
                <a:ea typeface="+mn-ea"/>
                <a:cs typeface="+mn-cs"/>
              </a:rPr>
              <a:t>	The dominating political dynamics during negations were the Toronto Group versus the European Community and the BRICS vs the Global North.</a:t>
            </a:r>
          </a:p>
          <a:p>
            <a:r>
              <a:rPr lang="en-US" sz="1200" kern="1200" dirty="0">
                <a:solidFill>
                  <a:schemeClr val="tx1"/>
                </a:solidFill>
                <a:effectLst/>
                <a:latin typeface="+mn-lt"/>
                <a:ea typeface="+mn-ea"/>
                <a:cs typeface="+mn-cs"/>
              </a:rPr>
              <a:t>	Some important MOPS was London in 1990, which added additional chemicals to be phased out and established the Multilateral Fund. MOP-4 in Copenhagen in 1992 expedited the phase outdates of CFCs and HCFCs. This MOP also established compliance measures with an implementation committee being formed.</a:t>
            </a:r>
          </a:p>
          <a:p>
            <a:r>
              <a:rPr lang="en-US" sz="1200" kern="1200" dirty="0">
                <a:solidFill>
                  <a:schemeClr val="tx1"/>
                </a:solidFill>
                <a:effectLst/>
                <a:latin typeface="+mn-lt"/>
                <a:ea typeface="+mn-ea"/>
                <a:cs typeface="+mn-cs"/>
              </a:rPr>
              <a:t>	At the initial negotiations conflict arose between the Toronto Group-headed by the US and including Canada, and the Nordic countries (Finland, Norway, Sweden) and Switzerland—and the European Community (EC). The Toronto group was much more ambitious in its phaseout dates of ODSs, specifically CFCs, while the European Community was more hesitant to add strict binding obligations (Chasek and Downie 2017, 112-113). This rift emerged during earlier ozone negotiations and reflected the market situation in which the US consumed most CFCs, while the EC exported most of the CFCs, giving the EC a greater economic trade-off cost in the matter. By the latter MOPS as China and a to a lesser extent some of the other BRICS grew their economics and industries they were more reluctant to speed up the phase outdates of HCFCs.</a:t>
            </a:r>
          </a:p>
          <a:p>
            <a:endParaRPr lang="en-US" dirty="0"/>
          </a:p>
        </p:txBody>
      </p:sp>
      <p:sp>
        <p:nvSpPr>
          <p:cNvPr id="4" name="Slide Number Placeholder 3"/>
          <p:cNvSpPr>
            <a:spLocks noGrp="1"/>
          </p:cNvSpPr>
          <p:nvPr>
            <p:ph type="sldNum" sz="quarter" idx="5"/>
          </p:nvPr>
        </p:nvSpPr>
        <p:spPr/>
        <p:txBody>
          <a:bodyPr/>
          <a:lstStyle/>
          <a:p>
            <a:fld id="{131DFA6D-CB2F-914B-822D-637DBF723E7F}" type="slidenum">
              <a:rPr lang="en-US" smtClean="0"/>
              <a:t>7</a:t>
            </a:fld>
            <a:endParaRPr lang="en-US"/>
          </a:p>
        </p:txBody>
      </p:sp>
    </p:spTree>
    <p:extLst>
      <p:ext uri="{BB962C8B-B14F-4D97-AF65-F5344CB8AC3E}">
        <p14:creationId xmlns:p14="http://schemas.microsoft.com/office/powerpoint/2010/main" val="1749093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dominating political dynamics during negations were the Toronto Group versus the European Community and the BRICS vs the Global North.</a:t>
            </a:r>
          </a:p>
          <a:p>
            <a:r>
              <a:rPr lang="en-US" sz="1200" kern="1200" dirty="0">
                <a:solidFill>
                  <a:schemeClr val="tx1"/>
                </a:solidFill>
                <a:effectLst/>
                <a:latin typeface="+mn-lt"/>
                <a:ea typeface="+mn-ea"/>
                <a:cs typeface="+mn-cs"/>
              </a:rPr>
              <a:t>	Some important MOPS was London in 1990, which added additional chemicals to be phased out and established the Multilateral Fund. MOP-4 in Copenhagen in 1992 expedited the phase outdates of CFCs and HCFCs. This MOP also established compliance measures with an implementation committee being formed.</a:t>
            </a:r>
          </a:p>
          <a:p>
            <a:endParaRPr lang="en-US" dirty="0"/>
          </a:p>
        </p:txBody>
      </p:sp>
      <p:sp>
        <p:nvSpPr>
          <p:cNvPr id="4" name="Slide Number Placeholder 3"/>
          <p:cNvSpPr>
            <a:spLocks noGrp="1"/>
          </p:cNvSpPr>
          <p:nvPr>
            <p:ph type="sldNum" sz="quarter" idx="5"/>
          </p:nvPr>
        </p:nvSpPr>
        <p:spPr/>
        <p:txBody>
          <a:bodyPr/>
          <a:lstStyle/>
          <a:p>
            <a:fld id="{131DFA6D-CB2F-914B-822D-637DBF723E7F}" type="slidenum">
              <a:rPr lang="en-US" smtClean="0"/>
              <a:t>8</a:t>
            </a:fld>
            <a:endParaRPr lang="en-US"/>
          </a:p>
        </p:txBody>
      </p:sp>
    </p:spTree>
    <p:extLst>
      <p:ext uri="{BB962C8B-B14F-4D97-AF65-F5344CB8AC3E}">
        <p14:creationId xmlns:p14="http://schemas.microsoft.com/office/powerpoint/2010/main" val="3998412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Kyoto Protocol was allegedly modeled after the Montreal Protocol although as you will see it yielded much different results. </a:t>
            </a:r>
          </a:p>
          <a:p>
            <a:endParaRPr lang="en-US" dirty="0"/>
          </a:p>
        </p:txBody>
      </p:sp>
      <p:sp>
        <p:nvSpPr>
          <p:cNvPr id="4" name="Slide Number Placeholder 3"/>
          <p:cNvSpPr>
            <a:spLocks noGrp="1"/>
          </p:cNvSpPr>
          <p:nvPr>
            <p:ph type="sldNum" sz="quarter" idx="5"/>
          </p:nvPr>
        </p:nvSpPr>
        <p:spPr/>
        <p:txBody>
          <a:bodyPr/>
          <a:lstStyle/>
          <a:p>
            <a:fld id="{131DFA6D-CB2F-914B-822D-637DBF723E7F}" type="slidenum">
              <a:rPr lang="en-US" smtClean="0"/>
              <a:t>9</a:t>
            </a:fld>
            <a:endParaRPr lang="en-US"/>
          </a:p>
        </p:txBody>
      </p:sp>
    </p:spTree>
    <p:extLst>
      <p:ext uri="{BB962C8B-B14F-4D97-AF65-F5344CB8AC3E}">
        <p14:creationId xmlns:p14="http://schemas.microsoft.com/office/powerpoint/2010/main" val="1390802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89" name="Group 88"/>
          <p:cNvGrpSpPr/>
          <p:nvPr/>
        </p:nvGrpSpPr>
        <p:grpSpPr>
          <a:xfrm>
            <a:off x="-329674" y="-59376"/>
            <a:ext cx="12515851" cy="6923798"/>
            <a:chOff x="-329674" y="-51881"/>
            <a:chExt cx="12515851" cy="6923798"/>
          </a:xfrm>
        </p:grpSpPr>
        <p:sp>
          <p:nvSpPr>
            <p:cNvPr id="90"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3"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0"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1"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2"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3"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4"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5"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6"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7"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8"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1669293" y="1186483"/>
            <a:ext cx="8848345" cy="4477933"/>
            <a:chOff x="1669293" y="1186483"/>
            <a:chExt cx="8848345" cy="4477933"/>
          </a:xfrm>
        </p:grpSpPr>
        <p:sp>
          <p:nvSpPr>
            <p:cNvPr id="39" name="Rectangle 38"/>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40"/>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ctrTitle"/>
          </p:nvPr>
        </p:nvSpPr>
        <p:spPr>
          <a:xfrm>
            <a:off x="1759236" y="2075504"/>
            <a:ext cx="8679915" cy="1748729"/>
          </a:xfrm>
        </p:spPr>
        <p:txBody>
          <a:bodyPr bIns="0" anchor="b">
            <a:normAutofit/>
          </a:bodyPr>
          <a:lstStyle>
            <a:lvl1pPr algn="ctr">
              <a:lnSpc>
                <a:spcPct val="80000"/>
              </a:lnSpc>
              <a:defRPr sz="5400" spc="-150">
                <a:solidFill>
                  <a:srgbClr val="FFFEFF"/>
                </a:solidFill>
              </a:defRPr>
            </a:lvl1pPr>
          </a:lstStyle>
          <a:p>
            <a:r>
              <a:rPr lang="en-US"/>
              <a:t>Click to edit Master title style</a:t>
            </a:r>
            <a:endParaRPr lang="en-US" dirty="0"/>
          </a:p>
        </p:txBody>
      </p:sp>
      <p:sp>
        <p:nvSpPr>
          <p:cNvPr id="3" name="Subtitle 2"/>
          <p:cNvSpPr>
            <a:spLocks noGrp="1"/>
          </p:cNvSpPr>
          <p:nvPr>
            <p:ph type="subTitle" idx="1"/>
          </p:nvPr>
        </p:nvSpPr>
        <p:spPr>
          <a:xfrm>
            <a:off x="1759237" y="3906266"/>
            <a:ext cx="8673427" cy="1322587"/>
          </a:xfrm>
        </p:spPr>
        <p:txBody>
          <a:bodyPr tIns="0">
            <a:normAutofit/>
          </a:bodyPr>
          <a:lstStyle>
            <a:lvl1pPr marL="0" indent="0" algn="ctr">
              <a:lnSpc>
                <a:spcPct val="100000"/>
              </a:lnSpc>
              <a:buNone/>
              <a:defRPr sz="1800" b="0">
                <a:solidFill>
                  <a:srgbClr val="FFFEFF"/>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04672" y="320040"/>
            <a:ext cx="3657600" cy="320040"/>
          </a:xfrm>
        </p:spPr>
        <p:txBody>
          <a:bodyPr vert="horz" lIns="91440" tIns="45720" rIns="91440" bIns="45720" rtlCol="0" anchor="ctr"/>
          <a:lstStyle>
            <a:lvl1pPr>
              <a:defRPr lang="en-US"/>
            </a:lvl1pPr>
          </a:lstStyle>
          <a:p>
            <a:fld id="{48A87A34-81AB-432B-8DAE-1953F412C126}" type="datetimeFigureOut">
              <a:rPr lang="en-US" smtClean="0"/>
              <a:pPr/>
              <a:t>5/16/21</a:t>
            </a:fld>
            <a:endParaRPr lang="en-US" dirty="0"/>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US" dirty="0"/>
          </a:p>
        </p:txBody>
      </p:sp>
      <p:sp>
        <p:nvSpPr>
          <p:cNvPr id="6" name="Slide Number Placeholder 5"/>
          <p:cNvSpPr>
            <a:spLocks noGrp="1"/>
          </p:cNvSpPr>
          <p:nvPr>
            <p:ph type="sldNum" sz="quarter" idx="12"/>
          </p:nvPr>
        </p:nvSpPr>
        <p:spPr>
          <a:xfrm>
            <a:off x="10469880" y="320040"/>
            <a:ext cx="914400" cy="320040"/>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7610452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75" name="Group 74"/>
          <p:cNvGrpSpPr/>
          <p:nvPr/>
        </p:nvGrpSpPr>
        <p:grpSpPr>
          <a:xfrm>
            <a:off x="-417513"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800144"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1"/>
          </a:xfrm>
        </p:spPr>
        <p:txBody>
          <a:bodyPr/>
          <a:lstStyle>
            <a:lvl1pPr>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5109983" y="794719"/>
            <a:ext cx="6275035" cy="52570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5/16/21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9974720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75" name="Group 74"/>
          <p:cNvGrpSpPr/>
          <p:nvPr/>
        </p:nvGrpSpPr>
        <p:grpSpPr>
          <a:xfrm flipH="1">
            <a:off x="0"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7718948"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807437" y="2349925"/>
            <a:ext cx="3501195" cy="2456442"/>
          </a:xfrm>
        </p:spPr>
        <p:txBody>
          <a:bodyPr vert="eaVert"/>
          <a:lstStyle>
            <a:lvl1pPr algn="l">
              <a:lnSpc>
                <a:spcPct val="80000"/>
              </a:lnSpc>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02747" y="798444"/>
            <a:ext cx="6268622" cy="525730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04672" y="320040"/>
            <a:ext cx="3657600" cy="320040"/>
          </a:xfrm>
        </p:spPr>
        <p:txBody>
          <a:bodyPr/>
          <a:lstStyle/>
          <a:p>
            <a:fld id="{48A87A34-81AB-432B-8DAE-1953F412C126}" type="datetimeFigureOut">
              <a:rPr lang="en-US" smtClean="0"/>
              <a:t>5/16/21</a:t>
            </a:fld>
            <a:endParaRPr lang="en-US" dirty="0"/>
          </a:p>
        </p:txBody>
      </p:sp>
      <p:sp>
        <p:nvSpPr>
          <p:cNvPr id="5" name="Footer Placeholder 4"/>
          <p:cNvSpPr>
            <a:spLocks noGrp="1"/>
          </p:cNvSpPr>
          <p:nvPr>
            <p:ph type="ftr" sz="quarter" idx="11"/>
          </p:nvPr>
        </p:nvSpPr>
        <p:spPr>
          <a:xfrm>
            <a:off x="804672" y="6227064"/>
            <a:ext cx="10588752" cy="320040"/>
          </a:xfrm>
        </p:spPr>
        <p:txBody>
          <a:bodyPr/>
          <a:lstStyle/>
          <a:p>
            <a:endParaRPr lang="en-US" dirty="0"/>
          </a:p>
        </p:txBody>
      </p:sp>
      <p:sp>
        <p:nvSpPr>
          <p:cNvPr id="6" name="Slide Number Placeholder 5"/>
          <p:cNvSpPr>
            <a:spLocks noGrp="1"/>
          </p:cNvSpPr>
          <p:nvPr>
            <p:ph type="sldNum" sz="quarter" idx="12"/>
          </p:nvPr>
        </p:nvSpPr>
        <p:spPr>
          <a:xfrm>
            <a:off x="10469880" y="320040"/>
            <a:ext cx="914400" cy="320040"/>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3148279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80" name="Group 79"/>
          <p:cNvGrpSpPr/>
          <p:nvPr/>
        </p:nvGrpSpPr>
        <p:grpSpPr>
          <a:xfrm>
            <a:off x="-417513" y="0"/>
            <a:ext cx="12584114" cy="6853238"/>
            <a:chOff x="-417513" y="0"/>
            <a:chExt cx="12584114" cy="6853238"/>
          </a:xfrm>
        </p:grpSpPr>
        <p:sp>
          <p:nvSpPr>
            <p:cNvPr id="81"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0"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1"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7" name="Group 26"/>
          <p:cNvGrpSpPr/>
          <p:nvPr/>
        </p:nvGrpSpPr>
        <p:grpSpPr>
          <a:xfrm>
            <a:off x="800144" y="1699589"/>
            <a:ext cx="3674476" cy="3470421"/>
            <a:chOff x="697883" y="1816768"/>
            <a:chExt cx="3674476" cy="3470421"/>
          </a:xfrm>
        </p:grpSpPr>
        <p:sp>
          <p:nvSpPr>
            <p:cNvPr id="28" name="Rectangle 27"/>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9"/>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49925"/>
            <a:ext cx="3498979" cy="2456442"/>
          </a:xfrm>
        </p:spPr>
        <p:txBody>
          <a:bodyPr/>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18447" y="803186"/>
            <a:ext cx="6281873" cy="5248622"/>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5/16/21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7251476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77" name="Group 76"/>
          <p:cNvGrpSpPr/>
          <p:nvPr/>
        </p:nvGrpSpPr>
        <p:grpSpPr>
          <a:xfrm>
            <a:off x="-329674" y="-59376"/>
            <a:ext cx="12515851" cy="6923798"/>
            <a:chOff x="-329674" y="-51881"/>
            <a:chExt cx="12515851" cy="6923798"/>
          </a:xfrm>
        </p:grpSpPr>
        <p:sp>
          <p:nvSpPr>
            <p:cNvPr id="78"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3259545" y="1186483"/>
            <a:ext cx="5666145" cy="4477933"/>
            <a:chOff x="3259545" y="1186483"/>
            <a:chExt cx="5666145" cy="4477933"/>
          </a:xfrm>
        </p:grpSpPr>
        <p:sp>
          <p:nvSpPr>
            <p:cNvPr id="99" name="Rectangle 98"/>
            <p:cNvSpPr/>
            <p:nvPr/>
          </p:nvSpPr>
          <p:spPr>
            <a:xfrm>
              <a:off x="3259545" y="1186483"/>
              <a:ext cx="5657881"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Rectangle 100"/>
            <p:cNvSpPr/>
            <p:nvPr/>
          </p:nvSpPr>
          <p:spPr>
            <a:xfrm>
              <a:off x="3259545" y="1991156"/>
              <a:ext cx="5666145"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3344216" y="2074730"/>
            <a:ext cx="5490224" cy="1689390"/>
          </a:xfrm>
        </p:spPr>
        <p:txBody>
          <a:bodyPr bIns="0" anchor="b">
            <a:normAutofit/>
          </a:bodyPr>
          <a:lstStyle>
            <a:lvl1pPr algn="ctr">
              <a:defRPr sz="4400">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3344215" y="3846851"/>
            <a:ext cx="5490223" cy="1383770"/>
          </a:xfrm>
        </p:spPr>
        <p:txBody>
          <a:bodyPr tIns="0">
            <a:normAutofit/>
          </a:bodyPr>
          <a:lstStyle>
            <a:lvl1pPr marL="0" indent="0" algn="ctr">
              <a:buNone/>
              <a:defRPr sz="1800">
                <a:solidFill>
                  <a:srgbClr val="FFFEFF"/>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04672" y="320040"/>
            <a:ext cx="3657600" cy="320040"/>
          </a:xfrm>
        </p:spPr>
        <p:txBody>
          <a:bodyPr/>
          <a:lstStyle/>
          <a:p>
            <a:fld id="{48A87A34-81AB-432B-8DAE-1953F412C126}" type="datetimeFigureOut">
              <a:rPr lang="en-US" smtClean="0"/>
              <a:t>5/16/21</a:t>
            </a:fld>
            <a:endParaRPr lang="en-US" dirty="0"/>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US" dirty="0"/>
          </a:p>
        </p:txBody>
      </p:sp>
      <p:sp>
        <p:nvSpPr>
          <p:cNvPr id="6" name="Slide Number Placeholder 5"/>
          <p:cNvSpPr>
            <a:spLocks noGrp="1"/>
          </p:cNvSpPr>
          <p:nvPr>
            <p:ph type="sldNum" sz="quarter" idx="12"/>
          </p:nvPr>
        </p:nvSpPr>
        <p:spPr>
          <a:xfrm>
            <a:off x="10469880" y="320040"/>
            <a:ext cx="914400" cy="320040"/>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4450884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37" name="Group 36"/>
          <p:cNvGrpSpPr/>
          <p:nvPr/>
        </p:nvGrpSpPr>
        <p:grpSpPr>
          <a:xfrm>
            <a:off x="-417513" y="0"/>
            <a:ext cx="12584114" cy="6853238"/>
            <a:chOff x="-417513" y="0"/>
            <a:chExt cx="12584114" cy="6853238"/>
          </a:xfrm>
        </p:grpSpPr>
        <p:sp>
          <p:nvSpPr>
            <p:cNvPr id="3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59" name="Group 58"/>
          <p:cNvGrpSpPr/>
          <p:nvPr/>
        </p:nvGrpSpPr>
        <p:grpSpPr>
          <a:xfrm>
            <a:off x="800144" y="1699589"/>
            <a:ext cx="3674476" cy="3470421"/>
            <a:chOff x="697883" y="1816768"/>
            <a:chExt cx="3674476" cy="3470421"/>
          </a:xfrm>
        </p:grpSpPr>
        <p:sp>
          <p:nvSpPr>
            <p:cNvPr id="60" name="Rectangle 59"/>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Rectangle 61"/>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0" y="2339669"/>
            <a:ext cx="3500828" cy="2470065"/>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sz="half" idx="1"/>
          </p:nvPr>
        </p:nvSpPr>
        <p:spPr>
          <a:xfrm>
            <a:off x="5120878" y="803187"/>
            <a:ext cx="6269591" cy="23826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118447" y="3672162"/>
            <a:ext cx="6272022" cy="23835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04672" y="320040"/>
            <a:ext cx="3657600" cy="320040"/>
          </a:xfrm>
        </p:spPr>
        <p:txBody>
          <a:bodyPr/>
          <a:lstStyle/>
          <a:p>
            <a:fld id="{48A87A34-81AB-432B-8DAE-1953F412C126}" type="datetimeFigureOut">
              <a:rPr lang="en-US" smtClean="0"/>
              <a:t>5/16/21</a:t>
            </a:fld>
            <a:endParaRPr lang="en-US" dirty="0"/>
          </a:p>
        </p:txBody>
      </p:sp>
      <p:sp>
        <p:nvSpPr>
          <p:cNvPr id="6" name="Footer Placeholder 5"/>
          <p:cNvSpPr>
            <a:spLocks noGrp="1"/>
          </p:cNvSpPr>
          <p:nvPr>
            <p:ph type="ftr" sz="quarter" idx="11"/>
          </p:nvPr>
        </p:nvSpPr>
        <p:spPr>
          <a:xfrm>
            <a:off x="804672" y="6227064"/>
            <a:ext cx="10588752" cy="320040"/>
          </a:xfrm>
        </p:spPr>
        <p:txBody>
          <a:bodyPr/>
          <a:lstStyle/>
          <a:p>
            <a:endParaRPr lang="en-US" dirty="0"/>
          </a:p>
        </p:txBody>
      </p:sp>
      <p:sp>
        <p:nvSpPr>
          <p:cNvPr id="7" name="Slide Number Placeholder 6"/>
          <p:cNvSpPr>
            <a:spLocks noGrp="1"/>
          </p:cNvSpPr>
          <p:nvPr>
            <p:ph type="sldNum" sz="quarter" idx="12"/>
          </p:nvPr>
        </p:nvSpPr>
        <p:spPr>
          <a:xfrm>
            <a:off x="10469880" y="320040"/>
            <a:ext cx="914400" cy="320040"/>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7735692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39" name="Group 38"/>
          <p:cNvGrpSpPr/>
          <p:nvPr/>
        </p:nvGrpSpPr>
        <p:grpSpPr>
          <a:xfrm>
            <a:off x="-417513" y="0"/>
            <a:ext cx="12584114" cy="6853238"/>
            <a:chOff x="-417513" y="0"/>
            <a:chExt cx="12584114" cy="6853238"/>
          </a:xfrm>
        </p:grpSpPr>
        <p:sp>
          <p:nvSpPr>
            <p:cNvPr id="40"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5"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6"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7"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9"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0"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61" name="Group 60"/>
          <p:cNvGrpSpPr/>
          <p:nvPr/>
        </p:nvGrpSpPr>
        <p:grpSpPr>
          <a:xfrm>
            <a:off x="800144" y="1699589"/>
            <a:ext cx="3674476" cy="3470421"/>
            <a:chOff x="697883" y="1816768"/>
            <a:chExt cx="3674476" cy="3470421"/>
          </a:xfrm>
        </p:grpSpPr>
        <p:sp>
          <p:nvSpPr>
            <p:cNvPr id="62" name="Rectangle 6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Rectangle 63"/>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1" y="2363915"/>
            <a:ext cx="3500828" cy="2460497"/>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5125137" y="803185"/>
            <a:ext cx="6265088"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25305" y="1488985"/>
            <a:ext cx="6264350" cy="169685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18653" y="3665887"/>
            <a:ext cx="6264414"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18447" y="4351687"/>
            <a:ext cx="6265588" cy="17040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04672" y="320040"/>
            <a:ext cx="3657600" cy="320040"/>
          </a:xfrm>
        </p:spPr>
        <p:txBody>
          <a:bodyPr/>
          <a:lstStyle/>
          <a:p>
            <a:fld id="{48A87A34-81AB-432B-8DAE-1953F412C126}" type="datetimeFigureOut">
              <a:rPr lang="en-US" smtClean="0"/>
              <a:t>5/16/21</a:t>
            </a:fld>
            <a:endParaRPr lang="en-US" dirty="0"/>
          </a:p>
        </p:txBody>
      </p:sp>
      <p:sp>
        <p:nvSpPr>
          <p:cNvPr id="8" name="Footer Placeholder 7"/>
          <p:cNvSpPr>
            <a:spLocks noGrp="1"/>
          </p:cNvSpPr>
          <p:nvPr>
            <p:ph type="ftr" sz="quarter" idx="11"/>
          </p:nvPr>
        </p:nvSpPr>
        <p:spPr>
          <a:xfrm>
            <a:off x="804672" y="6227064"/>
            <a:ext cx="10588752" cy="320040"/>
          </a:xfrm>
        </p:spPr>
        <p:txBody>
          <a:bodyPr/>
          <a:lstStyle/>
          <a:p>
            <a:endParaRPr lang="en-US" dirty="0"/>
          </a:p>
        </p:txBody>
      </p:sp>
      <p:sp>
        <p:nvSpPr>
          <p:cNvPr id="9" name="Slide Number Placeholder 8"/>
          <p:cNvSpPr>
            <a:spLocks noGrp="1"/>
          </p:cNvSpPr>
          <p:nvPr>
            <p:ph type="sldNum" sz="quarter" idx="12"/>
          </p:nvPr>
        </p:nvSpPr>
        <p:spPr>
          <a:xfrm>
            <a:off x="10469880" y="320040"/>
            <a:ext cx="914400" cy="320040"/>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232663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77" name="Group 76"/>
          <p:cNvGrpSpPr/>
          <p:nvPr/>
        </p:nvGrpSpPr>
        <p:grpSpPr>
          <a:xfrm>
            <a:off x="-417513" y="0"/>
            <a:ext cx="12584114" cy="6853238"/>
            <a:chOff x="-417513" y="0"/>
            <a:chExt cx="12584114" cy="6853238"/>
          </a:xfrm>
        </p:grpSpPr>
        <p:sp>
          <p:nvSpPr>
            <p:cNvPr id="7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4" name="Group 23"/>
          <p:cNvGrpSpPr/>
          <p:nvPr/>
        </p:nvGrpSpPr>
        <p:grpSpPr>
          <a:xfrm>
            <a:off x="800144" y="1699589"/>
            <a:ext cx="3674476" cy="3470421"/>
            <a:chOff x="697883" y="1816768"/>
            <a:chExt cx="3674476" cy="3470421"/>
          </a:xfrm>
        </p:grpSpPr>
        <p:sp>
          <p:nvSpPr>
            <p:cNvPr id="25" name="Rectangle 24"/>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2"/>
          </a:xfrm>
        </p:spPr>
        <p:txBody>
          <a:bodyPr/>
          <a:lstStyle>
            <a:lvl1pPr>
              <a:defRPr>
                <a:solidFill>
                  <a:srgbClr val="FFFEFF"/>
                </a:solidFill>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5/16/21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3704989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04672" y="320040"/>
            <a:ext cx="3657600" cy="320040"/>
          </a:xfrm>
        </p:spPr>
        <p:txBody>
          <a:bodyPr/>
          <a:lstStyle/>
          <a:p>
            <a:fld id="{48A87A34-81AB-432B-8DAE-1953F412C126}" type="datetimeFigureOut">
              <a:rPr lang="en-US" smtClean="0"/>
              <a:t>5/16/21</a:t>
            </a:fld>
            <a:endParaRPr lang="en-US" dirty="0"/>
          </a:p>
        </p:txBody>
      </p:sp>
      <p:sp>
        <p:nvSpPr>
          <p:cNvPr id="3" name="Footer Placeholder 2"/>
          <p:cNvSpPr>
            <a:spLocks noGrp="1"/>
          </p:cNvSpPr>
          <p:nvPr>
            <p:ph type="ftr" sz="quarter" idx="11"/>
          </p:nvPr>
        </p:nvSpPr>
        <p:spPr>
          <a:xfrm>
            <a:off x="804672" y="6227064"/>
            <a:ext cx="10588752" cy="320040"/>
          </a:xfrm>
        </p:spPr>
        <p:txBody>
          <a:bodyPr/>
          <a:lstStyle/>
          <a:p>
            <a:endParaRPr lang="en-US" dirty="0"/>
          </a:p>
        </p:txBody>
      </p:sp>
      <p:sp>
        <p:nvSpPr>
          <p:cNvPr id="4" name="Slide Number Placeholder 3"/>
          <p:cNvSpPr>
            <a:spLocks noGrp="1"/>
          </p:cNvSpPr>
          <p:nvPr>
            <p:ph type="sldNum" sz="quarter" idx="12"/>
          </p:nvPr>
        </p:nvSpPr>
        <p:spPr>
          <a:xfrm>
            <a:off x="10469880" y="320040"/>
            <a:ext cx="914400" cy="320040"/>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8104432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74" name="Group 73"/>
          <p:cNvGrpSpPr/>
          <p:nvPr/>
        </p:nvGrpSpPr>
        <p:grpSpPr>
          <a:xfrm>
            <a:off x="-417513" y="0"/>
            <a:ext cx="12584114" cy="6853238"/>
            <a:chOff x="-417513" y="0"/>
            <a:chExt cx="12584114" cy="6853238"/>
          </a:xfrm>
        </p:grpSpPr>
        <p:sp>
          <p:nvSpPr>
            <p:cNvPr id="75"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6"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9"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1"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2"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1" name="Group 20"/>
          <p:cNvGrpSpPr/>
          <p:nvPr/>
        </p:nvGrpSpPr>
        <p:grpSpPr>
          <a:xfrm>
            <a:off x="800144" y="1699589"/>
            <a:ext cx="3674476" cy="3470421"/>
            <a:chOff x="697883" y="1816768"/>
            <a:chExt cx="3674476" cy="3470421"/>
          </a:xfrm>
        </p:grpSpPr>
        <p:sp>
          <p:nvSpPr>
            <p:cNvPr id="22" name="Rectangle 2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52026"/>
            <a:ext cx="3501197" cy="1223298"/>
          </a:xfrm>
        </p:spPr>
        <p:txBody>
          <a:bodyPr bIns="0" anchor="b">
            <a:noAutofit/>
          </a:bodyPr>
          <a:lstStyle>
            <a:lvl1pPr algn="ctr">
              <a:defRPr sz="3200">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09983" y="802809"/>
            <a:ext cx="6275035" cy="524994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88631" y="3580186"/>
            <a:ext cx="3501197" cy="1221164"/>
          </a:xfrm>
        </p:spPr>
        <p:txBody>
          <a:bodyPr/>
          <a:lstStyle>
            <a:lvl1pPr marL="0" indent="0" algn="ctr">
              <a:buNone/>
              <a:defRPr sz="16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5/16/21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631242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73" name="Group 72"/>
          <p:cNvGrpSpPr/>
          <p:nvPr/>
        </p:nvGrpSpPr>
        <p:grpSpPr>
          <a:xfrm>
            <a:off x="-329674" y="-59376"/>
            <a:ext cx="12515851" cy="6923798"/>
            <a:chOff x="-329674" y="-51881"/>
            <a:chExt cx="12515851" cy="6923798"/>
          </a:xfrm>
        </p:grpSpPr>
        <p:sp>
          <p:nvSpPr>
            <p:cNvPr id="81"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76" name="Group 75"/>
          <p:cNvGrpSpPr/>
          <p:nvPr/>
        </p:nvGrpSpPr>
        <p:grpSpPr>
          <a:xfrm>
            <a:off x="805336" y="1698331"/>
            <a:ext cx="5941540" cy="3470421"/>
            <a:chOff x="805336" y="1698331"/>
            <a:chExt cx="5941540" cy="3470421"/>
          </a:xfrm>
        </p:grpSpPr>
        <p:sp>
          <p:nvSpPr>
            <p:cNvPr id="77" name="Rectangle 76"/>
            <p:cNvSpPr/>
            <p:nvPr/>
          </p:nvSpPr>
          <p:spPr>
            <a:xfrm>
              <a:off x="805336" y="1698331"/>
              <a:ext cx="5941540"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Isosceles Triangle 9"/>
            <p:cNvSpPr/>
            <p:nvPr/>
          </p:nvSpPr>
          <p:spPr>
            <a:xfrm rot="10800000">
              <a:off x="3618113" y="4896349"/>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Rectangle 78"/>
            <p:cNvSpPr/>
            <p:nvPr/>
          </p:nvSpPr>
          <p:spPr>
            <a:xfrm>
              <a:off x="805336" y="2274403"/>
              <a:ext cx="5941540"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 name="Picture Placeholder 2"/>
          <p:cNvSpPr>
            <a:spLocks noGrp="1" noChangeAspect="1"/>
          </p:cNvSpPr>
          <p:nvPr>
            <p:ph type="pic" idx="1"/>
          </p:nvPr>
        </p:nvSpPr>
        <p:spPr>
          <a:xfrm>
            <a:off x="7543510" y="0"/>
            <a:ext cx="4648490" cy="6858000"/>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885443" y="2360255"/>
            <a:ext cx="5776646" cy="1178032"/>
          </a:xfrm>
        </p:spPr>
        <p:txBody>
          <a:bodyPr bIns="0" anchor="b">
            <a:normAutofit/>
          </a:bodyPr>
          <a:lstStyle>
            <a:lvl1pPr>
              <a:defRPr sz="3600">
                <a:solidFill>
                  <a:srgbClr val="FFFE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885443" y="3545012"/>
            <a:ext cx="5776646" cy="1274198"/>
          </a:xfrm>
        </p:spPr>
        <p:txBody>
          <a:bodyPr>
            <a:normAutofit/>
          </a:bodyPr>
          <a:lstStyle>
            <a:lvl1pPr marL="0" indent="0" algn="ctr">
              <a:buNone/>
              <a:defRPr sz="18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04672" y="320040"/>
            <a:ext cx="3657600" cy="320040"/>
          </a:xfrm>
        </p:spPr>
        <p:txBody>
          <a:bodyPr/>
          <a:lstStyle/>
          <a:p>
            <a:fld id="{48A87A34-81AB-432B-8DAE-1953F412C126}" type="datetimeFigureOut">
              <a:rPr lang="en-US" smtClean="0"/>
              <a:t>5/16/21</a:t>
            </a:fld>
            <a:endParaRPr lang="en-US" dirty="0"/>
          </a:p>
        </p:txBody>
      </p:sp>
      <p:sp>
        <p:nvSpPr>
          <p:cNvPr id="6" name="Footer Placeholder 5"/>
          <p:cNvSpPr>
            <a:spLocks noGrp="1"/>
          </p:cNvSpPr>
          <p:nvPr>
            <p:ph type="ftr" sz="quarter" idx="11"/>
          </p:nvPr>
        </p:nvSpPr>
        <p:spPr>
          <a:xfrm>
            <a:off x="804672" y="6227064"/>
            <a:ext cx="5942203" cy="320040"/>
          </a:xfrm>
        </p:spPr>
        <p:txBody>
          <a:bodyPr/>
          <a:lstStyle/>
          <a:p>
            <a:endParaRPr lang="en-US" dirty="0"/>
          </a:p>
        </p:txBody>
      </p:sp>
      <p:sp>
        <p:nvSpPr>
          <p:cNvPr id="7" name="Slide Number Placeholder 6"/>
          <p:cNvSpPr>
            <a:spLocks noGrp="1"/>
          </p:cNvSpPr>
          <p:nvPr>
            <p:ph type="sldNum" sz="quarter" idx="12"/>
          </p:nvPr>
        </p:nvSpPr>
        <p:spPr>
          <a:xfrm>
            <a:off x="5828377" y="320040"/>
            <a:ext cx="914400" cy="320040"/>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596608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161" y="2358391"/>
            <a:ext cx="3498667" cy="2456485"/>
          </a:xfrm>
          <a:prstGeom prst="rect">
            <a:avLst/>
          </a:prstGeom>
        </p:spPr>
        <p:txBody>
          <a:bodyPr vert="horz" lIns="228600" tIns="228600" rIns="228600" bIns="22860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434982" y="794719"/>
            <a:ext cx="5950036" cy="525709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04672" y="320040"/>
            <a:ext cx="3657600" cy="320040"/>
          </a:xfrm>
          <a:prstGeom prst="rect">
            <a:avLst/>
          </a:prstGeom>
        </p:spPr>
        <p:txBody>
          <a:bodyPr vert="horz" lIns="91440" tIns="45720" rIns="91440" bIns="45720" rtlCol="0" anchor="ctr"/>
          <a:lstStyle>
            <a:lvl1pPr algn="l">
              <a:defRPr sz="1000">
                <a:solidFill>
                  <a:schemeClr val="tx1">
                    <a:tint val="75000"/>
                  </a:schemeClr>
                </a:solidFill>
              </a:defRPr>
            </a:lvl1pPr>
          </a:lstStyle>
          <a:p>
            <a:fld id="{48A87A34-81AB-432B-8DAE-1953F412C126}" type="datetimeFigureOut">
              <a:rPr lang="en-US" smtClean="0"/>
              <a:pPr/>
              <a:t>5/16/21</a:t>
            </a:fld>
            <a:endParaRPr lang="en-US" dirty="0"/>
          </a:p>
        </p:txBody>
      </p:sp>
      <p:sp>
        <p:nvSpPr>
          <p:cNvPr id="5" name="Footer Placeholder 4"/>
          <p:cNvSpPr>
            <a:spLocks noGrp="1"/>
          </p:cNvSpPr>
          <p:nvPr>
            <p:ph type="ftr" sz="quarter" idx="3"/>
          </p:nvPr>
        </p:nvSpPr>
        <p:spPr>
          <a:xfrm>
            <a:off x="804672" y="6227064"/>
            <a:ext cx="10588752" cy="320040"/>
          </a:xfrm>
          <a:prstGeom prst="rect">
            <a:avLst/>
          </a:prstGeom>
        </p:spPr>
        <p:txBody>
          <a:bodyPr vert="horz" lIns="91440" tIns="45720" rIns="91440" bIns="45720" rtlCol="0" anchor="ctr"/>
          <a:lstStyle>
            <a:lvl1pPr algn="r">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469880" y="320040"/>
            <a:ext cx="914400" cy="320040"/>
          </a:xfrm>
          <a:prstGeom prst="rect">
            <a:avLst/>
          </a:prstGeom>
        </p:spPr>
        <p:txBody>
          <a:bodyPr vert="horz" lIns="91440" tIns="45720" rIns="91440" bIns="45720" rtlCol="0" anchor="ctr"/>
          <a:lstStyle>
            <a:lvl1pPr algn="r">
              <a:defRPr sz="100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97787351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7.xml"/><Relationship Id="rId7" Type="http://schemas.openxmlformats.org/officeDocument/2006/relationships/image" Target="../media/image10.png"/><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https://ourworldindata.org/uploads/2020/07/berkeley-temp-anomaly-map-800x446.png" TargetMode="External"/><Relationship Id="rId5" Type="http://schemas.openxmlformats.org/officeDocument/2006/relationships/image" Target="../media/image9.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1.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1.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image" Target="../media/image1.png"/><Relationship Id="rId5" Type="http://schemas.openxmlformats.org/officeDocument/2006/relationships/image" Target="../media/image11.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1.m4a"/><Relationship Id="rId1" Type="http://schemas.microsoft.com/office/2007/relationships/media" Target="../media/media21.m4a"/><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2.m4a"/><Relationship Id="rId1" Type="http://schemas.microsoft.com/office/2007/relationships/media" Target="../media/media22.m4a"/><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3AAE4-E683-5645-AED9-8B936E2F7FC8}"/>
              </a:ext>
            </a:extLst>
          </p:cNvPr>
          <p:cNvSpPr>
            <a:spLocks noGrp="1"/>
          </p:cNvSpPr>
          <p:nvPr>
            <p:ph type="ctrTitle"/>
          </p:nvPr>
        </p:nvSpPr>
        <p:spPr>
          <a:xfrm>
            <a:off x="1759236" y="2075503"/>
            <a:ext cx="8679915" cy="2725097"/>
          </a:xfrm>
        </p:spPr>
        <p:txBody>
          <a:bodyPr>
            <a:noAutofit/>
          </a:bodyPr>
          <a:lstStyle/>
          <a:p>
            <a:r>
              <a:rPr lang="en-US" sz="4200" b="1" dirty="0"/>
              <a:t>How to Improve Multilateral Environmental Agreements:</a:t>
            </a:r>
            <a:br>
              <a:rPr lang="en-US" sz="4200" b="1" dirty="0"/>
            </a:br>
            <a:r>
              <a:rPr lang="en-US" sz="4200" b="1" dirty="0"/>
              <a:t>A Case Study in Balanced Institutional Design Mechanisms in the Climate Change and Ozone Regime</a:t>
            </a:r>
            <a:endParaRPr lang="en-US" sz="4200" dirty="0"/>
          </a:p>
        </p:txBody>
      </p:sp>
      <p:sp>
        <p:nvSpPr>
          <p:cNvPr id="3" name="Subtitle 2">
            <a:extLst>
              <a:ext uri="{FF2B5EF4-FFF2-40B4-BE49-F238E27FC236}">
                <a16:creationId xmlns:a16="http://schemas.microsoft.com/office/drawing/2014/main" id="{D88D48DB-5A0B-7D41-A211-CE0AAD606F55}"/>
              </a:ext>
            </a:extLst>
          </p:cNvPr>
          <p:cNvSpPr>
            <a:spLocks noGrp="1"/>
          </p:cNvSpPr>
          <p:nvPr>
            <p:ph type="subTitle" idx="1"/>
          </p:nvPr>
        </p:nvSpPr>
        <p:spPr>
          <a:xfrm>
            <a:off x="1759237" y="4800600"/>
            <a:ext cx="8673427" cy="428252"/>
          </a:xfrm>
        </p:spPr>
        <p:txBody>
          <a:bodyPr>
            <a:normAutofit/>
          </a:bodyPr>
          <a:lstStyle/>
          <a:p>
            <a:r>
              <a:rPr lang="en-US" sz="2400" dirty="0"/>
              <a:t>By Emma Lee</a:t>
            </a:r>
          </a:p>
        </p:txBody>
      </p:sp>
      <p:sp>
        <p:nvSpPr>
          <p:cNvPr id="5" name="Rectangle 4">
            <a:extLst>
              <a:ext uri="{FF2B5EF4-FFF2-40B4-BE49-F238E27FC236}">
                <a16:creationId xmlns:a16="http://schemas.microsoft.com/office/drawing/2014/main" id="{1AACFE30-94E2-FA4A-B226-1A029B7FCD3D}"/>
              </a:ext>
            </a:extLst>
          </p:cNvPr>
          <p:cNvSpPr/>
          <p:nvPr/>
        </p:nvSpPr>
        <p:spPr>
          <a:xfrm>
            <a:off x="5574146" y="5310886"/>
            <a:ext cx="1043608" cy="5358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ubtitle 2">
            <a:extLst>
              <a:ext uri="{FF2B5EF4-FFF2-40B4-BE49-F238E27FC236}">
                <a16:creationId xmlns:a16="http://schemas.microsoft.com/office/drawing/2014/main" id="{87D078E9-B18D-D14C-B3C3-8F53CB124B75}"/>
              </a:ext>
            </a:extLst>
          </p:cNvPr>
          <p:cNvSpPr txBox="1">
            <a:spLocks/>
          </p:cNvSpPr>
          <p:nvPr/>
        </p:nvSpPr>
        <p:spPr>
          <a:xfrm>
            <a:off x="1765724" y="1392108"/>
            <a:ext cx="8673427" cy="428252"/>
          </a:xfrm>
          <a:prstGeom prst="rect">
            <a:avLst/>
          </a:prstGeom>
        </p:spPr>
        <p:txBody>
          <a:bodyPr vert="horz" lIns="91440" tIns="0" rIns="91440" bIns="45720" rtlCol="0">
            <a:normAutofit/>
          </a:bodyPr>
          <a:lstStyle>
            <a:lvl1pPr marL="0" indent="0" algn="ctr" defTabSz="914400" rtl="0" eaLnBrk="1" latinLnBrk="0" hangingPunct="1">
              <a:lnSpc>
                <a:spcPct val="100000"/>
              </a:lnSpc>
              <a:spcBef>
                <a:spcPts val="1000"/>
              </a:spcBef>
              <a:buClr>
                <a:schemeClr val="accent1"/>
              </a:buClr>
              <a:buSzPct val="110000"/>
              <a:buFont typeface="Wingdings" panose="05000000000000000000" pitchFamily="2" charset="2"/>
              <a:buNone/>
              <a:defRPr sz="1800" b="0" kern="1200">
                <a:solidFill>
                  <a:srgbClr val="FFFEFF"/>
                </a:solidFill>
                <a:effectLst/>
                <a:latin typeface="+mn-lt"/>
                <a:ea typeface="+mn-ea"/>
                <a:cs typeface="+mn-cs"/>
              </a:defRPr>
            </a:lvl1pPr>
            <a:lvl2pPr marL="4572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800" kern="1200">
                <a:solidFill>
                  <a:schemeClr val="tx1"/>
                </a:solidFill>
                <a:effectLst/>
                <a:latin typeface="+mn-lt"/>
                <a:ea typeface="+mn-ea"/>
                <a:cs typeface="+mn-cs"/>
              </a:defRPr>
            </a:lvl2pPr>
            <a:lvl3pPr marL="9144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800" kern="1200">
                <a:solidFill>
                  <a:schemeClr val="tx1"/>
                </a:solidFill>
                <a:effectLst/>
                <a:latin typeface="+mn-lt"/>
                <a:ea typeface="+mn-ea"/>
                <a:cs typeface="+mn-cs"/>
              </a:defRPr>
            </a:lvl3pPr>
            <a:lvl4pPr marL="13716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4pPr>
            <a:lvl5pPr marL="18288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5pPr>
            <a:lvl6pPr marL="22860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9pPr>
          </a:lstStyle>
          <a:p>
            <a:r>
              <a:rPr lang="en-US" sz="2400" dirty="0"/>
              <a:t>Political Science Honors Thesis</a:t>
            </a:r>
          </a:p>
        </p:txBody>
      </p:sp>
      <p:pic>
        <p:nvPicPr>
          <p:cNvPr id="4" name="Audio 3">
            <a:hlinkClick r:id="" action="ppaction://media"/>
            <a:extLst>
              <a:ext uri="{FF2B5EF4-FFF2-40B4-BE49-F238E27FC236}">
                <a16:creationId xmlns:a16="http://schemas.microsoft.com/office/drawing/2014/main" id="{7D1371C4-5830-7B4B-A998-0F6DAB41355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77562461"/>
      </p:ext>
    </p:extLst>
  </p:cSld>
  <p:clrMapOvr>
    <a:masterClrMapping/>
  </p:clrMapOvr>
  <mc:AlternateContent xmlns:mc="http://schemas.openxmlformats.org/markup-compatibility/2006">
    <mc:Choice xmlns:p14="http://schemas.microsoft.com/office/powerpoint/2010/main" Requires="p14">
      <p:transition spd="slow" p14:dur="2000" advTm="21615"/>
    </mc:Choice>
    <mc:Fallback>
      <p:transition spd="slow" advTm="216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a:extLst>
              <a:ext uri="{FF2B5EF4-FFF2-40B4-BE49-F238E27FC236}">
                <a16:creationId xmlns:a16="http://schemas.microsoft.com/office/drawing/2014/main" id="{4C67E4B0-9E27-3945-AD5F-3FCB136D22BF}"/>
              </a:ext>
            </a:extLst>
          </p:cNvPr>
          <p:cNvSpPr txBox="1">
            <a:spLocks/>
          </p:cNvSpPr>
          <p:nvPr/>
        </p:nvSpPr>
        <p:spPr>
          <a:xfrm>
            <a:off x="5488411" y="343147"/>
            <a:ext cx="6325962" cy="720968"/>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0" indent="0" algn="ctr">
              <a:buNone/>
            </a:pPr>
            <a:r>
              <a:rPr lang="en-US" sz="2800" b="1" dirty="0">
                <a:solidFill>
                  <a:schemeClr val="accent1"/>
                </a:solidFill>
                <a:latin typeface="+mj-lt"/>
              </a:rPr>
              <a:t>Design Mechanisms</a:t>
            </a:r>
          </a:p>
        </p:txBody>
      </p:sp>
      <p:sp>
        <p:nvSpPr>
          <p:cNvPr id="7" name="Text Placeholder 4">
            <a:extLst>
              <a:ext uri="{FF2B5EF4-FFF2-40B4-BE49-F238E27FC236}">
                <a16:creationId xmlns:a16="http://schemas.microsoft.com/office/drawing/2014/main" id="{009D4542-2E2A-8A40-8446-57290E6DCEF2}"/>
              </a:ext>
            </a:extLst>
          </p:cNvPr>
          <p:cNvSpPr txBox="1">
            <a:spLocks/>
          </p:cNvSpPr>
          <p:nvPr/>
        </p:nvSpPr>
        <p:spPr>
          <a:xfrm>
            <a:off x="377627" y="290270"/>
            <a:ext cx="3432374" cy="720968"/>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0" indent="0" algn="ctr">
              <a:buNone/>
            </a:pPr>
            <a:r>
              <a:rPr lang="en-US" sz="2800" b="1" dirty="0">
                <a:solidFill>
                  <a:schemeClr val="accent1"/>
                </a:solidFill>
                <a:latin typeface="+mj-lt"/>
              </a:rPr>
              <a:t>Geopolitical Relations</a:t>
            </a:r>
          </a:p>
        </p:txBody>
      </p:sp>
      <p:sp>
        <p:nvSpPr>
          <p:cNvPr id="9" name="Content Placeholder 2">
            <a:extLst>
              <a:ext uri="{FF2B5EF4-FFF2-40B4-BE49-F238E27FC236}">
                <a16:creationId xmlns:a16="http://schemas.microsoft.com/office/drawing/2014/main" id="{506CF74F-A246-1B4E-8D9F-2D60755EABC9}"/>
              </a:ext>
            </a:extLst>
          </p:cNvPr>
          <p:cNvSpPr txBox="1">
            <a:spLocks/>
          </p:cNvSpPr>
          <p:nvPr/>
        </p:nvSpPr>
        <p:spPr>
          <a:xfrm>
            <a:off x="377626" y="1705863"/>
            <a:ext cx="3863287" cy="3850875"/>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457200" indent="-342900">
              <a:spcBef>
                <a:spcPts val="0"/>
              </a:spcBef>
              <a:buSzPts val="1800"/>
              <a:buFont typeface="Wingdings" panose="05000000000000000000" pitchFamily="2" charset="2"/>
              <a:buChar char="▫"/>
            </a:pPr>
            <a:r>
              <a:rPr lang="en-US" b="1" dirty="0"/>
              <a:t>US vs European Community</a:t>
            </a:r>
          </a:p>
          <a:p>
            <a:pPr marL="914400" lvl="1" indent="-342900">
              <a:spcBef>
                <a:spcPts val="0"/>
              </a:spcBef>
              <a:buSzPts val="1800"/>
              <a:buFont typeface="Wingdings" panose="05000000000000000000" pitchFamily="2" charset="2"/>
              <a:buChar char="⬝"/>
            </a:pPr>
            <a:r>
              <a:rPr lang="en-US" sz="1800" dirty="0"/>
              <a:t>Umbrella Coalition</a:t>
            </a:r>
          </a:p>
          <a:p>
            <a:pPr marL="457200" indent="-342900">
              <a:spcBef>
                <a:spcPts val="0"/>
              </a:spcBef>
              <a:buSzPts val="1800"/>
              <a:buFont typeface="Wingdings" panose="05000000000000000000" pitchFamily="2" charset="2"/>
              <a:buChar char="▫"/>
            </a:pPr>
            <a:r>
              <a:rPr lang="en-US" b="1" dirty="0"/>
              <a:t>BRICS vs Global North</a:t>
            </a:r>
          </a:p>
          <a:p>
            <a:pPr marL="914400" lvl="1" indent="-342900">
              <a:spcBef>
                <a:spcPts val="0"/>
              </a:spcBef>
              <a:buSzPts val="1800"/>
              <a:buFont typeface="Wingdings" panose="05000000000000000000" pitchFamily="2" charset="2"/>
              <a:buChar char="⬝"/>
            </a:pPr>
            <a:r>
              <a:rPr lang="en-US" sz="1800" dirty="0"/>
              <a:t>G-77 </a:t>
            </a:r>
          </a:p>
          <a:p>
            <a:pPr marL="0" indent="0">
              <a:buNone/>
            </a:pPr>
            <a:endParaRPr lang="en-US" dirty="0"/>
          </a:p>
        </p:txBody>
      </p:sp>
      <p:sp>
        <p:nvSpPr>
          <p:cNvPr id="10" name="Content Placeholder 2">
            <a:extLst>
              <a:ext uri="{FF2B5EF4-FFF2-40B4-BE49-F238E27FC236}">
                <a16:creationId xmlns:a16="http://schemas.microsoft.com/office/drawing/2014/main" id="{9C147089-5B54-B844-B6DE-7AD8763EE86E}"/>
              </a:ext>
            </a:extLst>
          </p:cNvPr>
          <p:cNvSpPr txBox="1">
            <a:spLocks/>
          </p:cNvSpPr>
          <p:nvPr/>
        </p:nvSpPr>
        <p:spPr>
          <a:xfrm>
            <a:off x="5488411" y="1166602"/>
            <a:ext cx="6325962" cy="3850875"/>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457200" indent="-342900">
              <a:spcBef>
                <a:spcPts val="0"/>
              </a:spcBef>
              <a:buSzPts val="1800"/>
              <a:buFont typeface="Wingdings" panose="05000000000000000000" pitchFamily="2" charset="2"/>
              <a:buChar char="▫"/>
            </a:pPr>
            <a:r>
              <a:rPr lang="en-US" b="1" dirty="0"/>
              <a:t>Flexibility</a:t>
            </a:r>
          </a:p>
          <a:p>
            <a:pPr marL="914400" lvl="1" indent="-342900">
              <a:spcBef>
                <a:spcPts val="0"/>
              </a:spcBef>
              <a:buSzPts val="1800"/>
              <a:buFont typeface="Wingdings" panose="05000000000000000000" pitchFamily="2" charset="2"/>
              <a:buChar char="⬝"/>
            </a:pPr>
            <a:r>
              <a:rPr lang="en-US" sz="1800" b="1" dirty="0"/>
              <a:t>Flexible Mechanisms</a:t>
            </a:r>
          </a:p>
          <a:p>
            <a:pPr marL="1371600" lvl="2" indent="-342900">
              <a:spcBef>
                <a:spcPts val="0"/>
              </a:spcBef>
              <a:buSzPts val="1800"/>
              <a:buFont typeface="Wingdings" panose="05000000000000000000" pitchFamily="2" charset="2"/>
              <a:buChar char="⬝"/>
            </a:pPr>
            <a:r>
              <a:rPr lang="en-US" sz="1600" dirty="0"/>
              <a:t>Clean Development Mechanisms (CDM)</a:t>
            </a:r>
          </a:p>
          <a:p>
            <a:pPr marL="1371600" lvl="2" indent="-342900">
              <a:spcBef>
                <a:spcPts val="0"/>
              </a:spcBef>
              <a:buSzPts val="1800"/>
              <a:buFont typeface="Wingdings" panose="05000000000000000000" pitchFamily="2" charset="2"/>
              <a:buChar char="⬝"/>
            </a:pPr>
            <a:r>
              <a:rPr lang="en-US" sz="1600" dirty="0"/>
              <a:t>Joint Implementation (JI)</a:t>
            </a:r>
          </a:p>
          <a:p>
            <a:pPr marL="1371600" lvl="2" indent="-342900">
              <a:spcBef>
                <a:spcPts val="0"/>
              </a:spcBef>
              <a:buSzPts val="1800"/>
              <a:buFont typeface="Wingdings" panose="05000000000000000000" pitchFamily="2" charset="2"/>
              <a:buChar char="⬝"/>
            </a:pPr>
            <a:r>
              <a:rPr lang="en-US" sz="1600" dirty="0"/>
              <a:t>International Emissions Trading (IET)</a:t>
            </a:r>
          </a:p>
          <a:p>
            <a:pPr marL="914400" lvl="1" indent="-342900">
              <a:spcBef>
                <a:spcPts val="0"/>
              </a:spcBef>
              <a:buSzPts val="1800"/>
              <a:buFont typeface="Wingdings" panose="05000000000000000000" pitchFamily="2" charset="2"/>
              <a:buChar char="⬝"/>
            </a:pPr>
            <a:r>
              <a:rPr lang="en-US" sz="1800" b="1" dirty="0"/>
              <a:t>Applicational</a:t>
            </a:r>
          </a:p>
          <a:p>
            <a:pPr marL="1371600" lvl="2" indent="-342900">
              <a:spcBef>
                <a:spcPts val="0"/>
              </a:spcBef>
              <a:buSzPts val="1800"/>
              <a:buFont typeface="Wingdings" panose="05000000000000000000" pitchFamily="2" charset="2"/>
              <a:buChar char="⬝"/>
            </a:pPr>
            <a:r>
              <a:rPr lang="en-US" sz="1600" dirty="0"/>
              <a:t>Global Environmental Facility (GEF)</a:t>
            </a:r>
          </a:p>
          <a:p>
            <a:pPr marL="1371600" lvl="2" indent="-342900">
              <a:spcBef>
                <a:spcPts val="0"/>
              </a:spcBef>
              <a:buSzPts val="1800"/>
              <a:buFont typeface="Wingdings" panose="05000000000000000000" pitchFamily="2" charset="2"/>
              <a:buChar char="⬝"/>
            </a:pPr>
            <a:r>
              <a:rPr lang="en-US" sz="1600" dirty="0"/>
              <a:t>Special Climate Change Fund (SPCCF)</a:t>
            </a:r>
          </a:p>
          <a:p>
            <a:pPr marL="1371600" lvl="2" indent="-342900">
              <a:spcBef>
                <a:spcPts val="0"/>
              </a:spcBef>
              <a:buSzPts val="1800"/>
              <a:buFont typeface="Wingdings" panose="05000000000000000000" pitchFamily="2" charset="2"/>
              <a:buChar char="⬝"/>
            </a:pPr>
            <a:r>
              <a:rPr lang="en-US" sz="1600" dirty="0"/>
              <a:t>Least-Developed Country Fund (LDCF)</a:t>
            </a:r>
          </a:p>
          <a:p>
            <a:pPr marL="457200" indent="-342900">
              <a:spcBef>
                <a:spcPts val="0"/>
              </a:spcBef>
              <a:buSzPts val="1800"/>
              <a:buFont typeface="Wingdings" panose="05000000000000000000" pitchFamily="2" charset="2"/>
              <a:buChar char="▫"/>
            </a:pPr>
            <a:r>
              <a:rPr lang="en-US" b="1" dirty="0"/>
              <a:t>Compliance</a:t>
            </a:r>
          </a:p>
          <a:p>
            <a:pPr marL="914400" lvl="1" indent="-342900">
              <a:spcBef>
                <a:spcPts val="0"/>
              </a:spcBef>
              <a:buSzPts val="1800"/>
              <a:buFont typeface="Wingdings" panose="05000000000000000000" pitchFamily="2" charset="2"/>
              <a:buChar char="⬝"/>
            </a:pPr>
            <a:r>
              <a:rPr lang="en-US" sz="1800" dirty="0"/>
              <a:t>Non-compliance Measures, Article 8 </a:t>
            </a:r>
          </a:p>
          <a:p>
            <a:pPr marL="0" indent="0">
              <a:buNone/>
            </a:pPr>
            <a:endParaRPr lang="en-US" dirty="0"/>
          </a:p>
        </p:txBody>
      </p:sp>
      <p:cxnSp>
        <p:nvCxnSpPr>
          <p:cNvPr id="11" name="Straight Connector 10">
            <a:extLst>
              <a:ext uri="{FF2B5EF4-FFF2-40B4-BE49-F238E27FC236}">
                <a16:creationId xmlns:a16="http://schemas.microsoft.com/office/drawing/2014/main" id="{3057163B-DFF5-7D41-A326-E377DEDA3CC1}"/>
              </a:ext>
            </a:extLst>
          </p:cNvPr>
          <p:cNvCxnSpPr>
            <a:cxnSpLocks/>
          </p:cNvCxnSpPr>
          <p:nvPr/>
        </p:nvCxnSpPr>
        <p:spPr>
          <a:xfrm>
            <a:off x="4752263" y="627184"/>
            <a:ext cx="0" cy="5603631"/>
          </a:xfrm>
          <a:prstGeom prst="line">
            <a:avLst/>
          </a:prstGeom>
        </p:spPr>
        <p:style>
          <a:lnRef idx="1">
            <a:schemeClr val="accent1"/>
          </a:lnRef>
          <a:fillRef idx="0">
            <a:schemeClr val="accent1"/>
          </a:fillRef>
          <a:effectRef idx="0">
            <a:schemeClr val="accent1"/>
          </a:effectRef>
          <a:fontRef idx="minor">
            <a:schemeClr val="tx1"/>
          </a:fontRef>
        </p:style>
      </p:cxnSp>
      <p:pic>
        <p:nvPicPr>
          <p:cNvPr id="2" name="Audio 1">
            <a:hlinkClick r:id="" action="ppaction://media"/>
            <a:extLst>
              <a:ext uri="{FF2B5EF4-FFF2-40B4-BE49-F238E27FC236}">
                <a16:creationId xmlns:a16="http://schemas.microsoft.com/office/drawing/2014/main" id="{9947BE12-AA14-3241-9C71-DEE5E93DE2D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50116084"/>
      </p:ext>
    </p:extLst>
  </p:cSld>
  <p:clrMapOvr>
    <a:masterClrMapping/>
  </p:clrMapOvr>
  <mc:AlternateContent xmlns:mc="http://schemas.openxmlformats.org/markup-compatibility/2006">
    <mc:Choice xmlns:p14="http://schemas.microsoft.com/office/powerpoint/2010/main" Requires="p14">
      <p:transition spd="slow" p14:dur="2000" advTm="270137"/>
    </mc:Choice>
    <mc:Fallback>
      <p:transition spd="slow" advTm="2701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4EAEE79-E28F-7142-8058-68E791228D62}"/>
              </a:ext>
            </a:extLst>
          </p:cNvPr>
          <p:cNvSpPr txBox="1">
            <a:spLocks/>
          </p:cNvSpPr>
          <p:nvPr/>
        </p:nvSpPr>
        <p:spPr>
          <a:xfrm>
            <a:off x="1765724" y="1392108"/>
            <a:ext cx="8673427" cy="428252"/>
          </a:xfrm>
          <a:prstGeom prst="rect">
            <a:avLst/>
          </a:prstGeom>
        </p:spPr>
        <p:txBody>
          <a:bodyPr vert="horz" lIns="91440" tIns="0" rIns="91440" bIns="45720" rtlCol="0">
            <a:normAutofit/>
          </a:bodyPr>
          <a:lstStyle>
            <a:lvl1pPr marL="0" indent="0" algn="ctr" defTabSz="914400" rtl="0" eaLnBrk="1" latinLnBrk="0" hangingPunct="1">
              <a:lnSpc>
                <a:spcPct val="100000"/>
              </a:lnSpc>
              <a:spcBef>
                <a:spcPts val="1000"/>
              </a:spcBef>
              <a:buClr>
                <a:schemeClr val="accent1"/>
              </a:buClr>
              <a:buSzPct val="110000"/>
              <a:buFont typeface="Wingdings" panose="05000000000000000000" pitchFamily="2" charset="2"/>
              <a:buNone/>
              <a:defRPr sz="1800" b="0" kern="1200">
                <a:solidFill>
                  <a:srgbClr val="FFFEFF"/>
                </a:solidFill>
                <a:effectLst/>
                <a:latin typeface="+mn-lt"/>
                <a:ea typeface="+mn-ea"/>
                <a:cs typeface="+mn-cs"/>
              </a:defRPr>
            </a:lvl1pPr>
            <a:lvl2pPr marL="4572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800" kern="1200">
                <a:solidFill>
                  <a:schemeClr val="tx1"/>
                </a:solidFill>
                <a:effectLst/>
                <a:latin typeface="+mn-lt"/>
                <a:ea typeface="+mn-ea"/>
                <a:cs typeface="+mn-cs"/>
              </a:defRPr>
            </a:lvl2pPr>
            <a:lvl3pPr marL="9144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800" kern="1200">
                <a:solidFill>
                  <a:schemeClr val="tx1"/>
                </a:solidFill>
                <a:effectLst/>
                <a:latin typeface="+mn-lt"/>
                <a:ea typeface="+mn-ea"/>
                <a:cs typeface="+mn-cs"/>
              </a:defRPr>
            </a:lvl3pPr>
            <a:lvl4pPr marL="13716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4pPr>
            <a:lvl5pPr marL="18288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5pPr>
            <a:lvl6pPr marL="22860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9pPr>
          </a:lstStyle>
          <a:p>
            <a:r>
              <a:rPr lang="en-US" sz="2400" dirty="0"/>
              <a:t>Political Science Honors Thesis</a:t>
            </a:r>
          </a:p>
        </p:txBody>
      </p:sp>
      <p:graphicFrame>
        <p:nvGraphicFramePr>
          <p:cNvPr id="4" name="Google Shape;130;p21">
            <a:extLst>
              <a:ext uri="{FF2B5EF4-FFF2-40B4-BE49-F238E27FC236}">
                <a16:creationId xmlns:a16="http://schemas.microsoft.com/office/drawing/2014/main" id="{041E372D-E7AC-DB4F-BAF7-C1630BBF586E}"/>
              </a:ext>
            </a:extLst>
          </p:cNvPr>
          <p:cNvGraphicFramePr/>
          <p:nvPr>
            <p:extLst>
              <p:ext uri="{D42A27DB-BD31-4B8C-83A1-F6EECF244321}">
                <p14:modId xmlns:p14="http://schemas.microsoft.com/office/powerpoint/2010/main" val="2114240735"/>
              </p:ext>
            </p:extLst>
          </p:nvPr>
        </p:nvGraphicFramePr>
        <p:xfrm>
          <a:off x="2476500" y="1392108"/>
          <a:ext cx="7239000" cy="3535343"/>
        </p:xfrm>
        <a:graphic>
          <a:graphicData uri="http://schemas.openxmlformats.org/drawingml/2006/table">
            <a:tbl>
              <a:tblPr>
                <a:noFill/>
              </a:tblPr>
              <a:tblGrid>
                <a:gridCol w="4825300">
                  <a:extLst>
                    <a:ext uri="{9D8B030D-6E8A-4147-A177-3AD203B41FA5}">
                      <a16:colId xmlns:a16="http://schemas.microsoft.com/office/drawing/2014/main" val="20000"/>
                    </a:ext>
                  </a:extLst>
                </a:gridCol>
                <a:gridCol w="2413700">
                  <a:extLst>
                    <a:ext uri="{9D8B030D-6E8A-4147-A177-3AD203B41FA5}">
                      <a16:colId xmlns:a16="http://schemas.microsoft.com/office/drawing/2014/main" val="20001"/>
                    </a:ext>
                  </a:extLst>
                </a:gridCol>
              </a:tblGrid>
              <a:tr h="423750">
                <a:tc>
                  <a:txBody>
                    <a:bodyPr/>
                    <a:lstStyle/>
                    <a:p>
                      <a:pPr marL="0" lvl="0" indent="0" algn="ctr" rtl="0">
                        <a:lnSpc>
                          <a:spcPct val="115000"/>
                        </a:lnSpc>
                        <a:spcBef>
                          <a:spcPts val="0"/>
                        </a:spcBef>
                        <a:spcAft>
                          <a:spcPts val="800"/>
                        </a:spcAft>
                        <a:buNone/>
                      </a:pPr>
                      <a:r>
                        <a:rPr lang="en" sz="2000" dirty="0">
                          <a:solidFill>
                            <a:schemeClr val="accent1"/>
                          </a:solidFill>
                          <a:latin typeface="+mn-lt"/>
                          <a:ea typeface="Frank Ruhl Libre Light"/>
                          <a:cs typeface="Frank Ruhl Libre Light"/>
                          <a:sym typeface="Frank Ruhl Libre Light"/>
                        </a:rPr>
                        <a:t>Rio Conference</a:t>
                      </a:r>
                      <a:endParaRPr sz="2000" dirty="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lvl="0" indent="0" algn="ctr" rtl="0">
                        <a:lnSpc>
                          <a:spcPct val="115000"/>
                        </a:lnSpc>
                        <a:spcBef>
                          <a:spcPts val="0"/>
                        </a:spcBef>
                        <a:spcAft>
                          <a:spcPts val="800"/>
                        </a:spcAft>
                        <a:buNone/>
                      </a:pPr>
                      <a:r>
                        <a:rPr lang="en" sz="2000" dirty="0">
                          <a:solidFill>
                            <a:schemeClr val="accent1"/>
                          </a:solidFill>
                          <a:latin typeface="+mn-lt"/>
                          <a:ea typeface="Frank Ruhl Libre Light"/>
                          <a:cs typeface="Frank Ruhl Libre Light"/>
                          <a:sym typeface="Frank Ruhl Libre Light"/>
                        </a:rPr>
                        <a:t>1992</a:t>
                      </a:r>
                      <a:endParaRPr sz="2000" dirty="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423750">
                <a:tc>
                  <a:txBody>
                    <a:bodyPr/>
                    <a:lstStyle/>
                    <a:p>
                      <a:pPr marL="0" lvl="0" indent="0" algn="ctr" rtl="0">
                        <a:lnSpc>
                          <a:spcPct val="115000"/>
                        </a:lnSpc>
                        <a:spcBef>
                          <a:spcPts val="0"/>
                        </a:spcBef>
                        <a:spcAft>
                          <a:spcPts val="800"/>
                        </a:spcAft>
                        <a:buNone/>
                      </a:pPr>
                      <a:r>
                        <a:rPr lang="en" sz="2000" dirty="0">
                          <a:solidFill>
                            <a:schemeClr val="accent1"/>
                          </a:solidFill>
                          <a:latin typeface="+mn-lt"/>
                          <a:ea typeface="Frank Ruhl Libre Light"/>
                          <a:cs typeface="Frank Ruhl Libre Light"/>
                          <a:sym typeface="Frank Ruhl Libre Light"/>
                        </a:rPr>
                        <a:t>UNFCC</a:t>
                      </a:r>
                      <a:endParaRPr sz="2000" dirty="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lvl="0" indent="0" algn="ctr" rtl="0">
                        <a:lnSpc>
                          <a:spcPct val="115000"/>
                        </a:lnSpc>
                        <a:spcBef>
                          <a:spcPts val="0"/>
                        </a:spcBef>
                        <a:spcAft>
                          <a:spcPts val="800"/>
                        </a:spcAft>
                        <a:buNone/>
                      </a:pPr>
                      <a:r>
                        <a:rPr lang="en" sz="2000" dirty="0">
                          <a:solidFill>
                            <a:schemeClr val="accent1"/>
                          </a:solidFill>
                          <a:latin typeface="+mn-lt"/>
                          <a:ea typeface="Frank Ruhl Libre Light"/>
                          <a:cs typeface="Frank Ruhl Libre Light"/>
                          <a:sym typeface="Frank Ruhl Libre Light"/>
                        </a:rPr>
                        <a:t>1994</a:t>
                      </a:r>
                      <a:endParaRPr sz="2000" dirty="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423750">
                <a:tc>
                  <a:txBody>
                    <a:bodyPr/>
                    <a:lstStyle/>
                    <a:p>
                      <a:pPr marL="0" lvl="0" indent="0" algn="ctr" rtl="0">
                        <a:lnSpc>
                          <a:spcPct val="115000"/>
                        </a:lnSpc>
                        <a:spcBef>
                          <a:spcPts val="0"/>
                        </a:spcBef>
                        <a:spcAft>
                          <a:spcPts val="800"/>
                        </a:spcAft>
                        <a:buNone/>
                      </a:pPr>
                      <a:r>
                        <a:rPr lang="en" sz="2000" dirty="0">
                          <a:solidFill>
                            <a:schemeClr val="accent1"/>
                          </a:solidFill>
                          <a:latin typeface="+mn-lt"/>
                          <a:ea typeface="Frank Ruhl Libre Light"/>
                          <a:cs typeface="Frank Ruhl Libre Light"/>
                          <a:sym typeface="Frank Ruhl Libre Light"/>
                        </a:rPr>
                        <a:t>COP-1, Berlin</a:t>
                      </a:r>
                      <a:endParaRPr sz="2000" dirty="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lvl="0" indent="0" algn="ctr" rtl="0">
                        <a:lnSpc>
                          <a:spcPct val="115000"/>
                        </a:lnSpc>
                        <a:spcBef>
                          <a:spcPts val="0"/>
                        </a:spcBef>
                        <a:spcAft>
                          <a:spcPts val="800"/>
                        </a:spcAft>
                        <a:buNone/>
                      </a:pPr>
                      <a:r>
                        <a:rPr lang="en" sz="2000" dirty="0">
                          <a:solidFill>
                            <a:schemeClr val="accent1"/>
                          </a:solidFill>
                          <a:latin typeface="+mn-lt"/>
                          <a:ea typeface="Frank Ruhl Libre Light"/>
                          <a:cs typeface="Frank Ruhl Libre Light"/>
                          <a:sym typeface="Frank Ruhl Libre Light"/>
                        </a:rPr>
                        <a:t>1994</a:t>
                      </a:r>
                      <a:endParaRPr sz="2000" dirty="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423750">
                <a:tc>
                  <a:txBody>
                    <a:bodyPr/>
                    <a:lstStyle/>
                    <a:p>
                      <a:pPr marL="0" lvl="0" indent="0" algn="ctr" rtl="0">
                        <a:lnSpc>
                          <a:spcPct val="115000"/>
                        </a:lnSpc>
                        <a:spcBef>
                          <a:spcPts val="0"/>
                        </a:spcBef>
                        <a:spcAft>
                          <a:spcPts val="800"/>
                        </a:spcAft>
                        <a:buNone/>
                      </a:pPr>
                      <a:r>
                        <a:rPr lang="en" sz="2000" dirty="0">
                          <a:solidFill>
                            <a:schemeClr val="accent1"/>
                          </a:solidFill>
                          <a:latin typeface="+mn-lt"/>
                          <a:ea typeface="Frank Ruhl Libre Light"/>
                          <a:cs typeface="Frank Ruhl Libre Light"/>
                          <a:sym typeface="Frank Ruhl Libre Light"/>
                        </a:rPr>
                        <a:t>Kyoto Protocol</a:t>
                      </a:r>
                      <a:endParaRPr sz="2000" dirty="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lvl="0" indent="0" algn="ctr" rtl="0">
                        <a:lnSpc>
                          <a:spcPct val="115000"/>
                        </a:lnSpc>
                        <a:spcBef>
                          <a:spcPts val="0"/>
                        </a:spcBef>
                        <a:spcAft>
                          <a:spcPts val="800"/>
                        </a:spcAft>
                        <a:buNone/>
                      </a:pPr>
                      <a:r>
                        <a:rPr lang="en" sz="2000" dirty="0">
                          <a:solidFill>
                            <a:schemeClr val="accent1"/>
                          </a:solidFill>
                          <a:latin typeface="+mn-lt"/>
                          <a:ea typeface="Frank Ruhl Libre Light"/>
                          <a:cs typeface="Frank Ruhl Libre Light"/>
                          <a:sym typeface="Frank Ruhl Libre Light"/>
                        </a:rPr>
                        <a:t>1997</a:t>
                      </a:r>
                      <a:endParaRPr sz="2000" dirty="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423750">
                <a:tc>
                  <a:txBody>
                    <a:bodyPr/>
                    <a:lstStyle/>
                    <a:p>
                      <a:pPr marL="0" lvl="0" indent="0" algn="ctr" rtl="0">
                        <a:lnSpc>
                          <a:spcPct val="115000"/>
                        </a:lnSpc>
                        <a:spcBef>
                          <a:spcPts val="0"/>
                        </a:spcBef>
                        <a:spcAft>
                          <a:spcPts val="800"/>
                        </a:spcAft>
                        <a:buNone/>
                      </a:pPr>
                      <a:r>
                        <a:rPr lang="en" sz="2000" dirty="0">
                          <a:solidFill>
                            <a:schemeClr val="accent1"/>
                          </a:solidFill>
                          <a:latin typeface="+mn-lt"/>
                          <a:ea typeface="Frank Ruhl Libre Light"/>
                          <a:cs typeface="Frank Ruhl Libre Light"/>
                          <a:sym typeface="Frank Ruhl Libre Light"/>
                        </a:rPr>
                        <a:t>COP-7, Marrakesh Accords</a:t>
                      </a:r>
                      <a:endParaRPr sz="2000" dirty="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lvl="0" indent="0" algn="ctr" rtl="0">
                        <a:lnSpc>
                          <a:spcPct val="115000"/>
                        </a:lnSpc>
                        <a:spcBef>
                          <a:spcPts val="0"/>
                        </a:spcBef>
                        <a:spcAft>
                          <a:spcPts val="800"/>
                        </a:spcAft>
                        <a:buNone/>
                      </a:pPr>
                      <a:r>
                        <a:rPr lang="en" sz="2000" dirty="0">
                          <a:solidFill>
                            <a:schemeClr val="accent1"/>
                          </a:solidFill>
                          <a:latin typeface="+mn-lt"/>
                          <a:ea typeface="Frank Ruhl Libre Light"/>
                          <a:cs typeface="Frank Ruhl Libre Light"/>
                          <a:sym typeface="Frank Ruhl Libre Light"/>
                        </a:rPr>
                        <a:t>2001</a:t>
                      </a:r>
                      <a:endParaRPr sz="2000" dirty="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423750">
                <a:tc>
                  <a:txBody>
                    <a:bodyPr/>
                    <a:lstStyle/>
                    <a:p>
                      <a:pPr marL="0" lvl="0" indent="0" algn="ctr" rtl="0">
                        <a:lnSpc>
                          <a:spcPct val="115000"/>
                        </a:lnSpc>
                        <a:spcBef>
                          <a:spcPts val="0"/>
                        </a:spcBef>
                        <a:spcAft>
                          <a:spcPts val="800"/>
                        </a:spcAft>
                        <a:buNone/>
                      </a:pPr>
                      <a:r>
                        <a:rPr lang="en" sz="2000" dirty="0">
                          <a:solidFill>
                            <a:schemeClr val="accent1"/>
                          </a:solidFill>
                          <a:latin typeface="+mn-lt"/>
                          <a:ea typeface="Frank Ruhl Libre Light"/>
                          <a:cs typeface="Frank Ruhl Libre Light"/>
                          <a:sym typeface="Frank Ruhl Libre Light"/>
                        </a:rPr>
                        <a:t>Paris Agreement</a:t>
                      </a:r>
                      <a:endParaRPr sz="2000" dirty="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lvl="0" indent="0" algn="ctr" rtl="0">
                        <a:lnSpc>
                          <a:spcPct val="115000"/>
                        </a:lnSpc>
                        <a:spcBef>
                          <a:spcPts val="0"/>
                        </a:spcBef>
                        <a:spcAft>
                          <a:spcPts val="800"/>
                        </a:spcAft>
                        <a:buNone/>
                      </a:pPr>
                      <a:r>
                        <a:rPr lang="en" sz="2000" dirty="0">
                          <a:solidFill>
                            <a:schemeClr val="accent1"/>
                          </a:solidFill>
                          <a:latin typeface="+mn-lt"/>
                          <a:ea typeface="Frank Ruhl Libre Light"/>
                          <a:cs typeface="Frank Ruhl Libre Light"/>
                          <a:sym typeface="Frank Ruhl Libre Light"/>
                        </a:rPr>
                        <a:t>2016</a:t>
                      </a:r>
                      <a:endParaRPr sz="2000" dirty="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423750">
                <a:tc>
                  <a:txBody>
                    <a:bodyPr/>
                    <a:lstStyle/>
                    <a:p>
                      <a:pPr marL="0" lvl="0" indent="0" algn="ctr" rtl="0">
                        <a:lnSpc>
                          <a:spcPct val="115000"/>
                        </a:lnSpc>
                        <a:spcBef>
                          <a:spcPts val="0"/>
                        </a:spcBef>
                        <a:spcAft>
                          <a:spcPts val="800"/>
                        </a:spcAft>
                        <a:buNone/>
                      </a:pPr>
                      <a:r>
                        <a:rPr lang="en" sz="2000" dirty="0">
                          <a:solidFill>
                            <a:schemeClr val="accent1"/>
                          </a:solidFill>
                          <a:latin typeface="+mn-lt"/>
                          <a:ea typeface="Frank Ruhl Libre Light"/>
                          <a:cs typeface="Frank Ruhl Libre Light"/>
                          <a:sym typeface="Frank Ruhl Libre Light"/>
                        </a:rPr>
                        <a:t>First Global Stocktake</a:t>
                      </a:r>
                      <a:endParaRPr sz="2000" dirty="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lvl="0" indent="0" algn="ctr" rtl="0">
                        <a:lnSpc>
                          <a:spcPct val="115000"/>
                        </a:lnSpc>
                        <a:spcBef>
                          <a:spcPts val="0"/>
                        </a:spcBef>
                        <a:spcAft>
                          <a:spcPts val="800"/>
                        </a:spcAft>
                        <a:buNone/>
                      </a:pPr>
                      <a:r>
                        <a:rPr lang="en" sz="2000" dirty="0">
                          <a:solidFill>
                            <a:schemeClr val="accent1"/>
                          </a:solidFill>
                          <a:latin typeface="+mn-lt"/>
                          <a:ea typeface="Frank Ruhl Libre Light"/>
                          <a:cs typeface="Frank Ruhl Libre Light"/>
                          <a:sym typeface="Frank Ruhl Libre Light"/>
                        </a:rPr>
                        <a:t>2023</a:t>
                      </a:r>
                      <a:endParaRPr sz="2000" dirty="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8" name="TextBox 7">
            <a:extLst>
              <a:ext uri="{FF2B5EF4-FFF2-40B4-BE49-F238E27FC236}">
                <a16:creationId xmlns:a16="http://schemas.microsoft.com/office/drawing/2014/main" id="{237DCEF9-F55E-154E-8B4F-9ED3CA57DFB5}"/>
              </a:ext>
            </a:extLst>
          </p:cNvPr>
          <p:cNvSpPr txBox="1"/>
          <p:nvPr/>
        </p:nvSpPr>
        <p:spPr>
          <a:xfrm>
            <a:off x="187569" y="211015"/>
            <a:ext cx="4243754" cy="523220"/>
          </a:xfrm>
          <a:prstGeom prst="rect">
            <a:avLst/>
          </a:prstGeom>
          <a:noFill/>
        </p:spPr>
        <p:txBody>
          <a:bodyPr wrap="square" rtlCol="0">
            <a:spAutoFit/>
          </a:bodyPr>
          <a:lstStyle/>
          <a:p>
            <a:r>
              <a:rPr lang="en-US" sz="2800" b="1" dirty="0">
                <a:latin typeface="+mj-lt"/>
              </a:rPr>
              <a:t>Timeline of Notable Events</a:t>
            </a:r>
          </a:p>
        </p:txBody>
      </p:sp>
      <p:pic>
        <p:nvPicPr>
          <p:cNvPr id="2" name="Audio 1">
            <a:hlinkClick r:id="" action="ppaction://media"/>
            <a:extLst>
              <a:ext uri="{FF2B5EF4-FFF2-40B4-BE49-F238E27FC236}">
                <a16:creationId xmlns:a16="http://schemas.microsoft.com/office/drawing/2014/main" id="{B3155D37-C465-504B-B0F2-93EDA7787E8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18131725"/>
      </p:ext>
    </p:extLst>
  </p:cSld>
  <p:clrMapOvr>
    <a:masterClrMapping/>
  </p:clrMapOvr>
  <mc:AlternateContent xmlns:mc="http://schemas.openxmlformats.org/markup-compatibility/2006">
    <mc:Choice xmlns:p14="http://schemas.microsoft.com/office/powerpoint/2010/main" Requires="p14">
      <p:transition spd="slow" p14:dur="2000" advTm="53462"/>
    </mc:Choice>
    <mc:Fallback>
      <p:transition spd="slow" advTm="534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1" name="Group 60">
            <a:extLst>
              <a:ext uri="{FF2B5EF4-FFF2-40B4-BE49-F238E27FC236}">
                <a16:creationId xmlns:a16="http://schemas.microsoft.com/office/drawing/2014/main" id="{58876FC7-262C-4D21-BF78-6A5AC136685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62" name="Freeform 5">
              <a:extLst>
                <a:ext uri="{FF2B5EF4-FFF2-40B4-BE49-F238E27FC236}">
                  <a16:creationId xmlns:a16="http://schemas.microsoft.com/office/drawing/2014/main" id="{ABE409A9-3B26-4DE4-A0DF-736A57D7D9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3" name="Freeform 6">
              <a:extLst>
                <a:ext uri="{FF2B5EF4-FFF2-40B4-BE49-F238E27FC236}">
                  <a16:creationId xmlns:a16="http://schemas.microsoft.com/office/drawing/2014/main" id="{DDFC98DB-AE56-4BC5-A7FC-E1958210DF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4" name="Freeform 7">
              <a:extLst>
                <a:ext uri="{FF2B5EF4-FFF2-40B4-BE49-F238E27FC236}">
                  <a16:creationId xmlns:a16="http://schemas.microsoft.com/office/drawing/2014/main" id="{04C56DFB-4797-43DA-AF68-54F5A02880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65" name="Freeform 8">
              <a:extLst>
                <a:ext uri="{FF2B5EF4-FFF2-40B4-BE49-F238E27FC236}">
                  <a16:creationId xmlns:a16="http://schemas.microsoft.com/office/drawing/2014/main" id="{A2E5DA65-4E8C-4ED5-BB6A-C4E1072C3E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6" name="Freeform 9">
              <a:extLst>
                <a:ext uri="{FF2B5EF4-FFF2-40B4-BE49-F238E27FC236}">
                  <a16:creationId xmlns:a16="http://schemas.microsoft.com/office/drawing/2014/main" id="{D6D08778-9B28-4AB2-8301-3751F4DAF3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7" name="Freeform 10">
              <a:extLst>
                <a:ext uri="{FF2B5EF4-FFF2-40B4-BE49-F238E27FC236}">
                  <a16:creationId xmlns:a16="http://schemas.microsoft.com/office/drawing/2014/main" id="{B6E71DBF-240E-4319-BE17-2155D0DCAA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8" name="Freeform 11">
              <a:extLst>
                <a:ext uri="{FF2B5EF4-FFF2-40B4-BE49-F238E27FC236}">
                  <a16:creationId xmlns:a16="http://schemas.microsoft.com/office/drawing/2014/main" id="{2235DD60-9149-4F52-BA2C-888BBDF8BE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9" name="Freeform 12">
              <a:extLst>
                <a:ext uri="{FF2B5EF4-FFF2-40B4-BE49-F238E27FC236}">
                  <a16:creationId xmlns:a16="http://schemas.microsoft.com/office/drawing/2014/main" id="{1FDAF4AB-72D9-49A1-A44E-F2E4325448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0" name="Freeform 13">
              <a:extLst>
                <a:ext uri="{FF2B5EF4-FFF2-40B4-BE49-F238E27FC236}">
                  <a16:creationId xmlns:a16="http://schemas.microsoft.com/office/drawing/2014/main" id="{7C74439E-2FCE-4914-B25A-0E2EACF648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1" name="Freeform 14">
              <a:extLst>
                <a:ext uri="{FF2B5EF4-FFF2-40B4-BE49-F238E27FC236}">
                  <a16:creationId xmlns:a16="http://schemas.microsoft.com/office/drawing/2014/main" id="{6F2AC5F5-24C6-4B21-B2A6-14E2A3DDE3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2" name="Freeform 15">
              <a:extLst>
                <a:ext uri="{FF2B5EF4-FFF2-40B4-BE49-F238E27FC236}">
                  <a16:creationId xmlns:a16="http://schemas.microsoft.com/office/drawing/2014/main" id="{53E026AA-CFCC-425A-AEBB-5AF946E737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73" name="Freeform 16">
              <a:extLst>
                <a:ext uri="{FF2B5EF4-FFF2-40B4-BE49-F238E27FC236}">
                  <a16:creationId xmlns:a16="http://schemas.microsoft.com/office/drawing/2014/main" id="{CFB34E43-D7A7-44DD-B688-0C80F75A5F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74" name="Freeform 17">
              <a:extLst>
                <a:ext uri="{FF2B5EF4-FFF2-40B4-BE49-F238E27FC236}">
                  <a16:creationId xmlns:a16="http://schemas.microsoft.com/office/drawing/2014/main" id="{79E6D206-E674-40DF-B2D9-F4D4C81F22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5" name="Freeform 18">
              <a:extLst>
                <a:ext uri="{FF2B5EF4-FFF2-40B4-BE49-F238E27FC236}">
                  <a16:creationId xmlns:a16="http://schemas.microsoft.com/office/drawing/2014/main" id="{B8D71898-E190-48BB-9FA1-B18CFBECD18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6" name="Freeform 19">
              <a:extLst>
                <a:ext uri="{FF2B5EF4-FFF2-40B4-BE49-F238E27FC236}">
                  <a16:creationId xmlns:a16="http://schemas.microsoft.com/office/drawing/2014/main" id="{02FEB4C2-E567-43E3-982F-9FC2F85BB0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20">
              <a:extLst>
                <a:ext uri="{FF2B5EF4-FFF2-40B4-BE49-F238E27FC236}">
                  <a16:creationId xmlns:a16="http://schemas.microsoft.com/office/drawing/2014/main" id="{F3A5AE10-E218-4DE4-8C8A-E5DEF1CF60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21">
              <a:extLst>
                <a:ext uri="{FF2B5EF4-FFF2-40B4-BE49-F238E27FC236}">
                  <a16:creationId xmlns:a16="http://schemas.microsoft.com/office/drawing/2014/main" id="{E6D62A9D-DBC0-4C69-A05C-785CCECCE1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22">
              <a:extLst>
                <a:ext uri="{FF2B5EF4-FFF2-40B4-BE49-F238E27FC236}">
                  <a16:creationId xmlns:a16="http://schemas.microsoft.com/office/drawing/2014/main" id="{45CCB5FD-6E4A-498D-B96B-BB4FCC1DEE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23">
              <a:extLst>
                <a:ext uri="{FF2B5EF4-FFF2-40B4-BE49-F238E27FC236}">
                  <a16:creationId xmlns:a16="http://schemas.microsoft.com/office/drawing/2014/main" id="{8CB57E2B-3E69-4131-A938-EE548A3E5F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82" name="Group 81">
            <a:extLst>
              <a:ext uri="{FF2B5EF4-FFF2-40B4-BE49-F238E27FC236}">
                <a16:creationId xmlns:a16="http://schemas.microsoft.com/office/drawing/2014/main" id="{183BD171-940D-49F9-A450-D14C7C7B5F7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83" name="Rectangle 82">
              <a:extLst>
                <a:ext uri="{FF2B5EF4-FFF2-40B4-BE49-F238E27FC236}">
                  <a16:creationId xmlns:a16="http://schemas.microsoft.com/office/drawing/2014/main" id="{CA28A8C9-77D1-4849-86D2-1275065E27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4" name="Isosceles Triangle 83">
              <a:extLst>
                <a:ext uri="{FF2B5EF4-FFF2-40B4-BE49-F238E27FC236}">
                  <a16:creationId xmlns:a16="http://schemas.microsoft.com/office/drawing/2014/main" id="{0C209A80-098E-469E-8C00-C6968D0D3F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5" name="Rectangle 84">
              <a:extLst>
                <a:ext uri="{FF2B5EF4-FFF2-40B4-BE49-F238E27FC236}">
                  <a16:creationId xmlns:a16="http://schemas.microsoft.com/office/drawing/2014/main" id="{D400F9E1-E8F2-45AE-AB64-B12ACDD4E2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useBgFill="1">
        <p:nvSpPr>
          <p:cNvPr id="87" name="Rectangle 86">
            <a:extLst>
              <a:ext uri="{FF2B5EF4-FFF2-40B4-BE49-F238E27FC236}">
                <a16:creationId xmlns:a16="http://schemas.microsoft.com/office/drawing/2014/main" id="{6BDBA639-2A71-4A60-A71A-FF1836F546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9" name="Group 88">
            <a:extLst>
              <a:ext uri="{FF2B5EF4-FFF2-40B4-BE49-F238E27FC236}">
                <a16:creationId xmlns:a16="http://schemas.microsoft.com/office/drawing/2014/main" id="{5E208A8B-5EBD-4532-BE72-26414FA7CFF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90" name="Freeform 5">
              <a:extLst>
                <a:ext uri="{FF2B5EF4-FFF2-40B4-BE49-F238E27FC236}">
                  <a16:creationId xmlns:a16="http://schemas.microsoft.com/office/drawing/2014/main" id="{15D09196-B338-4AB5-A71B-CFD5FFCA62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6">
              <a:extLst>
                <a:ext uri="{FF2B5EF4-FFF2-40B4-BE49-F238E27FC236}">
                  <a16:creationId xmlns:a16="http://schemas.microsoft.com/office/drawing/2014/main" id="{F50B4463-128A-4677-A285-C017E6C543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7">
              <a:extLst>
                <a:ext uri="{FF2B5EF4-FFF2-40B4-BE49-F238E27FC236}">
                  <a16:creationId xmlns:a16="http://schemas.microsoft.com/office/drawing/2014/main" id="{1D9B95CD-F023-4DFA-9678-1E02713F74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3" name="Freeform 8">
              <a:extLst>
                <a:ext uri="{FF2B5EF4-FFF2-40B4-BE49-F238E27FC236}">
                  <a16:creationId xmlns:a16="http://schemas.microsoft.com/office/drawing/2014/main" id="{1DDF47A8-BE7B-43F3-A500-F5A4656D83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9">
              <a:extLst>
                <a:ext uri="{FF2B5EF4-FFF2-40B4-BE49-F238E27FC236}">
                  <a16:creationId xmlns:a16="http://schemas.microsoft.com/office/drawing/2014/main" id="{2DD394DE-76FB-42F8-85F2-FD436F4232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0">
              <a:extLst>
                <a:ext uri="{FF2B5EF4-FFF2-40B4-BE49-F238E27FC236}">
                  <a16:creationId xmlns:a16="http://schemas.microsoft.com/office/drawing/2014/main" id="{B95F2EFB-87E6-4400-AAF3-7EB8B4F156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11">
              <a:extLst>
                <a:ext uri="{FF2B5EF4-FFF2-40B4-BE49-F238E27FC236}">
                  <a16:creationId xmlns:a16="http://schemas.microsoft.com/office/drawing/2014/main" id="{1D463476-2BC7-418C-9D6F-51444B11A7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12">
              <a:extLst>
                <a:ext uri="{FF2B5EF4-FFF2-40B4-BE49-F238E27FC236}">
                  <a16:creationId xmlns:a16="http://schemas.microsoft.com/office/drawing/2014/main" id="{24011122-2495-478A-81BF-ABBDEA1DA8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13">
              <a:extLst>
                <a:ext uri="{FF2B5EF4-FFF2-40B4-BE49-F238E27FC236}">
                  <a16:creationId xmlns:a16="http://schemas.microsoft.com/office/drawing/2014/main" id="{C79E87C5-E5B3-476B-B539-FC9CF4A33B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14">
              <a:extLst>
                <a:ext uri="{FF2B5EF4-FFF2-40B4-BE49-F238E27FC236}">
                  <a16:creationId xmlns:a16="http://schemas.microsoft.com/office/drawing/2014/main" id="{956029CA-2B38-434D-9044-5FF3A1ECD1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0" name="Freeform 15">
              <a:extLst>
                <a:ext uri="{FF2B5EF4-FFF2-40B4-BE49-F238E27FC236}">
                  <a16:creationId xmlns:a16="http://schemas.microsoft.com/office/drawing/2014/main" id="{9514CFB6-E8DB-43DC-B1CD-9CC2D4B276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1" name="Freeform 16">
              <a:extLst>
                <a:ext uri="{FF2B5EF4-FFF2-40B4-BE49-F238E27FC236}">
                  <a16:creationId xmlns:a16="http://schemas.microsoft.com/office/drawing/2014/main" id="{BD8C1FC8-E550-45BE-9F30-822BAB3781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2" name="Freeform 17">
              <a:extLst>
                <a:ext uri="{FF2B5EF4-FFF2-40B4-BE49-F238E27FC236}">
                  <a16:creationId xmlns:a16="http://schemas.microsoft.com/office/drawing/2014/main" id="{D1646B5D-A7B7-41EC-9591-0E0C0F4F94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3" name="Freeform 18">
              <a:extLst>
                <a:ext uri="{FF2B5EF4-FFF2-40B4-BE49-F238E27FC236}">
                  <a16:creationId xmlns:a16="http://schemas.microsoft.com/office/drawing/2014/main" id="{E2118E93-481E-4843-987E-378187AA37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4" name="Freeform 19">
              <a:extLst>
                <a:ext uri="{FF2B5EF4-FFF2-40B4-BE49-F238E27FC236}">
                  <a16:creationId xmlns:a16="http://schemas.microsoft.com/office/drawing/2014/main" id="{77038464-F4E2-47EC-A87F-18469191E3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5" name="Freeform 20">
              <a:extLst>
                <a:ext uri="{FF2B5EF4-FFF2-40B4-BE49-F238E27FC236}">
                  <a16:creationId xmlns:a16="http://schemas.microsoft.com/office/drawing/2014/main" id="{FB3BBEB1-E146-408F-95B7-EE2F269DE1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6" name="Freeform 21">
              <a:extLst>
                <a:ext uri="{FF2B5EF4-FFF2-40B4-BE49-F238E27FC236}">
                  <a16:creationId xmlns:a16="http://schemas.microsoft.com/office/drawing/2014/main" id="{C765B285-56EC-47FC-B116-274EBBD61A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7" name="Freeform 22">
              <a:extLst>
                <a:ext uri="{FF2B5EF4-FFF2-40B4-BE49-F238E27FC236}">
                  <a16:creationId xmlns:a16="http://schemas.microsoft.com/office/drawing/2014/main" id="{CB4A6191-6913-42EA-905E-8A174AE2C9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8" name="Freeform 23">
              <a:extLst>
                <a:ext uri="{FF2B5EF4-FFF2-40B4-BE49-F238E27FC236}">
                  <a16:creationId xmlns:a16="http://schemas.microsoft.com/office/drawing/2014/main" id="{8ADEEF92-F481-475A-845C-5E940F0D55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110" name="Freeform: Shape 109">
            <a:extLst>
              <a:ext uri="{FF2B5EF4-FFF2-40B4-BE49-F238E27FC236}">
                <a16:creationId xmlns:a16="http://schemas.microsoft.com/office/drawing/2014/main" id="{D9C506D7-84CB-4057-A44A-465313E785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931529">
            <a:off x="2173916" y="2448612"/>
            <a:ext cx="4418757" cy="4259609"/>
          </a:xfrm>
          <a:custGeom>
            <a:avLst/>
            <a:gdLst>
              <a:gd name="connsiteX0" fmla="*/ 404107 w 4507111"/>
              <a:gd name="connsiteY0" fmla="*/ 0 h 4344781"/>
              <a:gd name="connsiteX1" fmla="*/ 371857 w 4507111"/>
              <a:gd name="connsiteY1" fmla="*/ 117359 h 4344781"/>
              <a:gd name="connsiteX2" fmla="*/ 307833 w 4507111"/>
              <a:gd name="connsiteY2" fmla="*/ 632970 h 4344781"/>
              <a:gd name="connsiteX3" fmla="*/ 3569418 w 4507111"/>
              <a:gd name="connsiteY3" fmla="*/ 4141149 h 4344781"/>
              <a:gd name="connsiteX4" fmla="*/ 4440861 w 4507111"/>
              <a:gd name="connsiteY4" fmla="*/ 4332480 h 4344781"/>
              <a:gd name="connsiteX5" fmla="*/ 4507111 w 4507111"/>
              <a:gd name="connsiteY5" fmla="*/ 4341752 h 4344781"/>
              <a:gd name="connsiteX6" fmla="*/ 4296045 w 4507111"/>
              <a:gd name="connsiteY6" fmla="*/ 4344781 h 4344781"/>
              <a:gd name="connsiteX7" fmla="*/ 3749565 w 4507111"/>
              <a:gd name="connsiteY7" fmla="*/ 4321853 h 4344781"/>
              <a:gd name="connsiteX8" fmla="*/ 36764 w 4507111"/>
              <a:gd name="connsiteY8" fmla="*/ 1629794 h 4344781"/>
              <a:gd name="connsiteX9" fmla="*/ 300069 w 4507111"/>
              <a:gd name="connsiteY9" fmla="*/ 144750 h 434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7111" h="4344781">
                <a:moveTo>
                  <a:pt x="404107" y="0"/>
                </a:moveTo>
                <a:lnTo>
                  <a:pt x="371857" y="117359"/>
                </a:lnTo>
                <a:cubicBezTo>
                  <a:pt x="333827" y="278567"/>
                  <a:pt x="311875" y="450459"/>
                  <a:pt x="307833" y="632970"/>
                </a:cubicBezTo>
                <a:cubicBezTo>
                  <a:pt x="264711" y="2579752"/>
                  <a:pt x="2253987" y="3769243"/>
                  <a:pt x="3569418" y="4141149"/>
                </a:cubicBezTo>
                <a:cubicBezTo>
                  <a:pt x="3816061" y="4210881"/>
                  <a:pt x="4114807" y="4279754"/>
                  <a:pt x="4440861" y="4332480"/>
                </a:cubicBezTo>
                <a:lnTo>
                  <a:pt x="4507111" y="4341752"/>
                </a:lnTo>
                <a:lnTo>
                  <a:pt x="4296045" y="4344781"/>
                </a:lnTo>
                <a:cubicBezTo>
                  <a:pt x="4097363" y="4343711"/>
                  <a:pt x="3912623" y="4335104"/>
                  <a:pt x="3749565" y="4321853"/>
                </a:cubicBezTo>
                <a:cubicBezTo>
                  <a:pt x="2445102" y="4215850"/>
                  <a:pt x="356405" y="3466499"/>
                  <a:pt x="36764" y="1629794"/>
                </a:cubicBezTo>
                <a:cubicBezTo>
                  <a:pt x="-63123" y="1055823"/>
                  <a:pt x="45741" y="555869"/>
                  <a:pt x="300069" y="14475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2" name="Oval 32">
            <a:extLst>
              <a:ext uri="{FF2B5EF4-FFF2-40B4-BE49-F238E27FC236}">
                <a16:creationId xmlns:a16="http://schemas.microsoft.com/office/drawing/2014/main" id="{7842FC68-61FD-4700-8A22-BB8B071884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54579" y="691977"/>
            <a:ext cx="7761923" cy="5343064"/>
          </a:xfrm>
          <a:custGeom>
            <a:avLst/>
            <a:gdLst>
              <a:gd name="connsiteX0" fmla="*/ 0 w 6428838"/>
              <a:gd name="connsiteY0" fmla="*/ 2579031 h 5158062"/>
              <a:gd name="connsiteX1" fmla="*/ 3214419 w 6428838"/>
              <a:gd name="connsiteY1" fmla="*/ 0 h 5158062"/>
              <a:gd name="connsiteX2" fmla="*/ 6428838 w 6428838"/>
              <a:gd name="connsiteY2" fmla="*/ 2579031 h 5158062"/>
              <a:gd name="connsiteX3" fmla="*/ 3214419 w 6428838"/>
              <a:gd name="connsiteY3" fmla="*/ 5158062 h 5158062"/>
              <a:gd name="connsiteX4" fmla="*/ 0 w 6428838"/>
              <a:gd name="connsiteY4" fmla="*/ 2579031 h 5158062"/>
              <a:gd name="connsiteX0" fmla="*/ 3321 w 6432159"/>
              <a:gd name="connsiteY0" fmla="*/ 2647125 h 5226156"/>
              <a:gd name="connsiteX1" fmla="*/ 2789723 w 6432159"/>
              <a:gd name="connsiteY1" fmla="*/ 0 h 5226156"/>
              <a:gd name="connsiteX2" fmla="*/ 6432159 w 6432159"/>
              <a:gd name="connsiteY2" fmla="*/ 2647125 h 5226156"/>
              <a:gd name="connsiteX3" fmla="*/ 3217740 w 6432159"/>
              <a:gd name="connsiteY3" fmla="*/ 5226156 h 5226156"/>
              <a:gd name="connsiteX4" fmla="*/ 3321 w 6432159"/>
              <a:gd name="connsiteY4" fmla="*/ 2647125 h 5226156"/>
              <a:gd name="connsiteX0" fmla="*/ 1953 w 6566979"/>
              <a:gd name="connsiteY0" fmla="*/ 2695803 h 5226224"/>
              <a:gd name="connsiteX1" fmla="*/ 2924543 w 6566979"/>
              <a:gd name="connsiteY1" fmla="*/ 39 h 5226224"/>
              <a:gd name="connsiteX2" fmla="*/ 6566979 w 6566979"/>
              <a:gd name="connsiteY2" fmla="*/ 2647164 h 5226224"/>
              <a:gd name="connsiteX3" fmla="*/ 3352560 w 6566979"/>
              <a:gd name="connsiteY3" fmla="*/ 5226195 h 5226224"/>
              <a:gd name="connsiteX4" fmla="*/ 1953 w 6566979"/>
              <a:gd name="connsiteY4" fmla="*/ 2695803 h 5226224"/>
              <a:gd name="connsiteX0" fmla="*/ 8982 w 6574008"/>
              <a:gd name="connsiteY0" fmla="*/ 2695803 h 5226313"/>
              <a:gd name="connsiteX1" fmla="*/ 2931572 w 6574008"/>
              <a:gd name="connsiteY1" fmla="*/ 39 h 5226313"/>
              <a:gd name="connsiteX2" fmla="*/ 6574008 w 6574008"/>
              <a:gd name="connsiteY2" fmla="*/ 2647164 h 5226313"/>
              <a:gd name="connsiteX3" fmla="*/ 3359589 w 6574008"/>
              <a:gd name="connsiteY3" fmla="*/ 5226195 h 5226313"/>
              <a:gd name="connsiteX4" fmla="*/ 8982 w 6574008"/>
              <a:gd name="connsiteY4" fmla="*/ 2695803 h 5226313"/>
              <a:gd name="connsiteX0" fmla="*/ 11929 w 6576955"/>
              <a:gd name="connsiteY0" fmla="*/ 2695953 h 5226463"/>
              <a:gd name="connsiteX1" fmla="*/ 2934519 w 6576955"/>
              <a:gd name="connsiteY1" fmla="*/ 189 h 5226463"/>
              <a:gd name="connsiteX2" fmla="*/ 6576955 w 6576955"/>
              <a:gd name="connsiteY2" fmla="*/ 2647314 h 5226463"/>
              <a:gd name="connsiteX3" fmla="*/ 3362536 w 6576955"/>
              <a:gd name="connsiteY3" fmla="*/ 5226345 h 5226463"/>
              <a:gd name="connsiteX4" fmla="*/ 11929 w 6576955"/>
              <a:gd name="connsiteY4" fmla="*/ 2695953 h 5226463"/>
              <a:gd name="connsiteX0" fmla="*/ 9262 w 6963394"/>
              <a:gd name="connsiteY0" fmla="*/ 2705797 h 5247356"/>
              <a:gd name="connsiteX1" fmla="*/ 2931852 w 6963394"/>
              <a:gd name="connsiteY1" fmla="*/ 10033 h 5247356"/>
              <a:gd name="connsiteX2" fmla="*/ 6963394 w 6963394"/>
              <a:gd name="connsiteY2" fmla="*/ 3318639 h 5247356"/>
              <a:gd name="connsiteX3" fmla="*/ 3359869 w 6963394"/>
              <a:gd name="connsiteY3" fmla="*/ 5236189 h 5247356"/>
              <a:gd name="connsiteX4" fmla="*/ 9262 w 6963394"/>
              <a:gd name="connsiteY4" fmla="*/ 2705797 h 5247356"/>
              <a:gd name="connsiteX0" fmla="*/ 9262 w 6963394"/>
              <a:gd name="connsiteY0" fmla="*/ 2705797 h 5247356"/>
              <a:gd name="connsiteX1" fmla="*/ 2931852 w 6963394"/>
              <a:gd name="connsiteY1" fmla="*/ 10033 h 5247356"/>
              <a:gd name="connsiteX2" fmla="*/ 6963394 w 6963394"/>
              <a:gd name="connsiteY2" fmla="*/ 3318639 h 5247356"/>
              <a:gd name="connsiteX3" fmla="*/ 3359869 w 6963394"/>
              <a:gd name="connsiteY3" fmla="*/ 5236189 h 5247356"/>
              <a:gd name="connsiteX4" fmla="*/ 9262 w 6963394"/>
              <a:gd name="connsiteY4" fmla="*/ 2705797 h 5247356"/>
              <a:gd name="connsiteX0" fmla="*/ 9262 w 6963394"/>
              <a:gd name="connsiteY0" fmla="*/ 2705797 h 5292159"/>
              <a:gd name="connsiteX1" fmla="*/ 2931852 w 6963394"/>
              <a:gd name="connsiteY1" fmla="*/ 10033 h 5292159"/>
              <a:gd name="connsiteX2" fmla="*/ 6963394 w 6963394"/>
              <a:gd name="connsiteY2" fmla="*/ 3318639 h 5292159"/>
              <a:gd name="connsiteX3" fmla="*/ 3359869 w 6963394"/>
              <a:gd name="connsiteY3" fmla="*/ 5236189 h 5292159"/>
              <a:gd name="connsiteX4" fmla="*/ 9262 w 6963394"/>
              <a:gd name="connsiteY4" fmla="*/ 2705797 h 5292159"/>
              <a:gd name="connsiteX0" fmla="*/ 9262 w 6963394"/>
              <a:gd name="connsiteY0" fmla="*/ 2705797 h 5259961"/>
              <a:gd name="connsiteX1" fmla="*/ 2931852 w 6963394"/>
              <a:gd name="connsiteY1" fmla="*/ 10033 h 5259961"/>
              <a:gd name="connsiteX2" fmla="*/ 6963394 w 6963394"/>
              <a:gd name="connsiteY2" fmla="*/ 3318639 h 5259961"/>
              <a:gd name="connsiteX3" fmla="*/ 3359869 w 6963394"/>
              <a:gd name="connsiteY3" fmla="*/ 5236189 h 5259961"/>
              <a:gd name="connsiteX4" fmla="*/ 9262 w 6963394"/>
              <a:gd name="connsiteY4" fmla="*/ 2705797 h 5259961"/>
              <a:gd name="connsiteX0" fmla="*/ 9557 w 7352795"/>
              <a:gd name="connsiteY0" fmla="*/ 2707501 h 5252013"/>
              <a:gd name="connsiteX1" fmla="*/ 2932147 w 7352795"/>
              <a:gd name="connsiteY1" fmla="*/ 11737 h 5252013"/>
              <a:gd name="connsiteX2" fmla="*/ 7352795 w 7352795"/>
              <a:gd name="connsiteY2" fmla="*/ 3378709 h 5252013"/>
              <a:gd name="connsiteX3" fmla="*/ 3360164 w 7352795"/>
              <a:gd name="connsiteY3" fmla="*/ 5237893 h 5252013"/>
              <a:gd name="connsiteX4" fmla="*/ 9557 w 7352795"/>
              <a:gd name="connsiteY4" fmla="*/ 2707501 h 5252013"/>
              <a:gd name="connsiteX0" fmla="*/ 8078 w 7789061"/>
              <a:gd name="connsiteY0" fmla="*/ 2744796 h 5249051"/>
              <a:gd name="connsiteX1" fmla="*/ 3368413 w 7789061"/>
              <a:gd name="connsiteY1" fmla="*/ 10121 h 5249051"/>
              <a:gd name="connsiteX2" fmla="*/ 7789061 w 7789061"/>
              <a:gd name="connsiteY2" fmla="*/ 3377093 h 5249051"/>
              <a:gd name="connsiteX3" fmla="*/ 3796430 w 7789061"/>
              <a:gd name="connsiteY3" fmla="*/ 5236277 h 5249051"/>
              <a:gd name="connsiteX4" fmla="*/ 8078 w 7789061"/>
              <a:gd name="connsiteY4" fmla="*/ 2744796 h 5249051"/>
              <a:gd name="connsiteX0" fmla="*/ 8078 w 7789061"/>
              <a:gd name="connsiteY0" fmla="*/ 2744796 h 5271741"/>
              <a:gd name="connsiteX1" fmla="*/ 3368413 w 7789061"/>
              <a:gd name="connsiteY1" fmla="*/ 10121 h 5271741"/>
              <a:gd name="connsiteX2" fmla="*/ 7789061 w 7789061"/>
              <a:gd name="connsiteY2" fmla="*/ 3377093 h 5271741"/>
              <a:gd name="connsiteX3" fmla="*/ 3796430 w 7789061"/>
              <a:gd name="connsiteY3" fmla="*/ 5236277 h 5271741"/>
              <a:gd name="connsiteX4" fmla="*/ 8078 w 7789061"/>
              <a:gd name="connsiteY4" fmla="*/ 2744796 h 5271741"/>
              <a:gd name="connsiteX0" fmla="*/ 1055 w 7782038"/>
              <a:gd name="connsiteY0" fmla="*/ 2738806 h 5438018"/>
              <a:gd name="connsiteX1" fmla="*/ 3361390 w 7782038"/>
              <a:gd name="connsiteY1" fmla="*/ 4131 h 5438018"/>
              <a:gd name="connsiteX2" fmla="*/ 7782038 w 7782038"/>
              <a:gd name="connsiteY2" fmla="*/ 3371103 h 5438018"/>
              <a:gd name="connsiteX3" fmla="*/ 3692130 w 7782038"/>
              <a:gd name="connsiteY3" fmla="*/ 5415113 h 5438018"/>
              <a:gd name="connsiteX4" fmla="*/ 1055 w 7782038"/>
              <a:gd name="connsiteY4" fmla="*/ 2738806 h 5438018"/>
              <a:gd name="connsiteX0" fmla="*/ 28883 w 7809866"/>
              <a:gd name="connsiteY0" fmla="*/ 2742147 h 5441359"/>
              <a:gd name="connsiteX1" fmla="*/ 3389218 w 7809866"/>
              <a:gd name="connsiteY1" fmla="*/ 7472 h 5441359"/>
              <a:gd name="connsiteX2" fmla="*/ 7809866 w 7809866"/>
              <a:gd name="connsiteY2" fmla="*/ 3374444 h 5441359"/>
              <a:gd name="connsiteX3" fmla="*/ 3719958 w 7809866"/>
              <a:gd name="connsiteY3" fmla="*/ 5418454 h 5441359"/>
              <a:gd name="connsiteX4" fmla="*/ 28883 w 7809866"/>
              <a:gd name="connsiteY4" fmla="*/ 2742147 h 5441359"/>
              <a:gd name="connsiteX0" fmla="*/ 36549 w 7817532"/>
              <a:gd name="connsiteY0" fmla="*/ 2751085 h 5450297"/>
              <a:gd name="connsiteX1" fmla="*/ 3396884 w 7817532"/>
              <a:gd name="connsiteY1" fmla="*/ 16410 h 5450297"/>
              <a:gd name="connsiteX2" fmla="*/ 7817532 w 7817532"/>
              <a:gd name="connsiteY2" fmla="*/ 3383382 h 5450297"/>
              <a:gd name="connsiteX3" fmla="*/ 3727624 w 7817532"/>
              <a:gd name="connsiteY3" fmla="*/ 5427392 h 5450297"/>
              <a:gd name="connsiteX4" fmla="*/ 36549 w 7817532"/>
              <a:gd name="connsiteY4" fmla="*/ 2751085 h 5450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7532" h="5450297">
                <a:moveTo>
                  <a:pt x="36549" y="2751085"/>
                </a:moveTo>
                <a:cubicBezTo>
                  <a:pt x="-281221" y="925127"/>
                  <a:pt x="1526121" y="-147339"/>
                  <a:pt x="3396884" y="16410"/>
                </a:cubicBezTo>
                <a:cubicBezTo>
                  <a:pt x="5267647" y="180159"/>
                  <a:pt x="7817532" y="1453184"/>
                  <a:pt x="7817532" y="3383382"/>
                </a:cubicBezTo>
                <a:cubicBezTo>
                  <a:pt x="7700800" y="5342763"/>
                  <a:pt x="5024455" y="5532775"/>
                  <a:pt x="3727624" y="5427392"/>
                </a:cubicBezTo>
                <a:cubicBezTo>
                  <a:pt x="2430794" y="5322009"/>
                  <a:pt x="354319" y="4577043"/>
                  <a:pt x="36549" y="2751085"/>
                </a:cubicBezTo>
                <a:close/>
              </a:path>
            </a:pathLst>
          </a:custGeom>
          <a:ln w="152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2">
            <a:extLst>
              <a:ext uri="{FF2B5EF4-FFF2-40B4-BE49-F238E27FC236}">
                <a16:creationId xmlns:a16="http://schemas.microsoft.com/office/drawing/2014/main" id="{7C02902A-E46B-8E4E-95DC-6191192B2F0D}"/>
              </a:ext>
            </a:extLst>
          </p:cNvPr>
          <p:cNvSpPr txBox="1">
            <a:spLocks/>
          </p:cNvSpPr>
          <p:nvPr/>
        </p:nvSpPr>
        <p:spPr>
          <a:xfrm>
            <a:off x="2616277" y="2061838"/>
            <a:ext cx="6959446" cy="1662475"/>
          </a:xfrm>
          <a:prstGeom prst="rect">
            <a:avLst/>
          </a:prstGeom>
        </p:spPr>
        <p:txBody>
          <a:bodyPr vert="horz" lIns="228600" tIns="228600" rIns="228600" bIns="0" rtlCol="0" anchor="b">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algn="ctr">
              <a:lnSpc>
                <a:spcPct val="80000"/>
              </a:lnSpc>
              <a:spcBef>
                <a:spcPct val="0"/>
              </a:spcBef>
              <a:spcAft>
                <a:spcPts val="600"/>
              </a:spcAft>
              <a:buNone/>
            </a:pPr>
            <a:r>
              <a:rPr lang="en-US" sz="4800" spc="-150" dirty="0">
                <a:solidFill>
                  <a:srgbClr val="FFFEFF"/>
                </a:solidFill>
                <a:latin typeface="+mj-lt"/>
                <a:ea typeface="+mj-ea"/>
                <a:cs typeface="+mj-cs"/>
              </a:rPr>
              <a:t>Comparing Outcomes</a:t>
            </a:r>
          </a:p>
        </p:txBody>
      </p:sp>
      <p:pic>
        <p:nvPicPr>
          <p:cNvPr id="3" name="Audio 2">
            <a:hlinkClick r:id="" action="ppaction://media"/>
            <a:extLst>
              <a:ext uri="{FF2B5EF4-FFF2-40B4-BE49-F238E27FC236}">
                <a16:creationId xmlns:a16="http://schemas.microsoft.com/office/drawing/2014/main" id="{9C819D0D-E720-D043-807D-24A4E8245AF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44812794"/>
      </p:ext>
    </p:extLst>
  </p:cSld>
  <p:clrMapOvr>
    <a:masterClrMapping/>
  </p:clrMapOvr>
  <mc:AlternateContent xmlns:mc="http://schemas.openxmlformats.org/markup-compatibility/2006">
    <mc:Choice xmlns:p14="http://schemas.microsoft.com/office/powerpoint/2010/main" Requires="p14">
      <p:transition spd="slow" p14:dur="2000" advTm="15823"/>
    </mc:Choice>
    <mc:Fallback>
      <p:transition spd="slow" advTm="158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3" name="Rectangle 72">
            <a:extLst>
              <a:ext uri="{FF2B5EF4-FFF2-40B4-BE49-F238E27FC236}">
                <a16:creationId xmlns:a16="http://schemas.microsoft.com/office/drawing/2014/main" id="{5D80194B-D1AF-405D-B088-65FE2AC6E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23" y="5496552"/>
            <a:ext cx="12180353" cy="13697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6DDA3D29-E716-4F33-AB4C-8ED10BB364B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76" name="Freeform 5">
              <a:extLst>
                <a:ext uri="{FF2B5EF4-FFF2-40B4-BE49-F238E27FC236}">
                  <a16:creationId xmlns:a16="http://schemas.microsoft.com/office/drawing/2014/main" id="{5D79944B-9254-4463-AD5B-36257D494A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a:extLst>
                <a:ext uri="{FF2B5EF4-FFF2-40B4-BE49-F238E27FC236}">
                  <a16:creationId xmlns:a16="http://schemas.microsoft.com/office/drawing/2014/main" id="{8DDA31B6-BB0C-47FB-B78E-A35B59D8B0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a:extLst>
                <a:ext uri="{FF2B5EF4-FFF2-40B4-BE49-F238E27FC236}">
                  <a16:creationId xmlns:a16="http://schemas.microsoft.com/office/drawing/2014/main" id="{B460420D-1A32-4F29-8E6A-0BF0E3A59D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9" name="Freeform 8">
              <a:extLst>
                <a:ext uri="{FF2B5EF4-FFF2-40B4-BE49-F238E27FC236}">
                  <a16:creationId xmlns:a16="http://schemas.microsoft.com/office/drawing/2014/main" id="{5744D7E2-E0C1-445D-81C0-6C9E382D52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9">
              <a:extLst>
                <a:ext uri="{FF2B5EF4-FFF2-40B4-BE49-F238E27FC236}">
                  <a16:creationId xmlns:a16="http://schemas.microsoft.com/office/drawing/2014/main" id="{5CE3C75D-E7AA-450E-AE72-A8F8660AC1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1" name="Freeform 10">
              <a:extLst>
                <a:ext uri="{FF2B5EF4-FFF2-40B4-BE49-F238E27FC236}">
                  <a16:creationId xmlns:a16="http://schemas.microsoft.com/office/drawing/2014/main" id="{4E82641D-7380-4EBC-A0B4-A21F9B7032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11">
              <a:extLst>
                <a:ext uri="{FF2B5EF4-FFF2-40B4-BE49-F238E27FC236}">
                  <a16:creationId xmlns:a16="http://schemas.microsoft.com/office/drawing/2014/main" id="{06D3136D-2941-41F5-9CA6-0CD6378DBC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a:extLst>
                <a:ext uri="{FF2B5EF4-FFF2-40B4-BE49-F238E27FC236}">
                  <a16:creationId xmlns:a16="http://schemas.microsoft.com/office/drawing/2014/main" id="{459DAFD1-A8B5-4AF5-BBC4-82DBC67B68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a:extLst>
                <a:ext uri="{FF2B5EF4-FFF2-40B4-BE49-F238E27FC236}">
                  <a16:creationId xmlns:a16="http://schemas.microsoft.com/office/drawing/2014/main" id="{73B5597B-C549-4923-9582-01359B7ED1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5" name="Freeform 14">
              <a:extLst>
                <a:ext uri="{FF2B5EF4-FFF2-40B4-BE49-F238E27FC236}">
                  <a16:creationId xmlns:a16="http://schemas.microsoft.com/office/drawing/2014/main" id="{484FB59A-C29A-4BC3-AED4-5CBDEEBF88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6" name="Freeform 15">
              <a:extLst>
                <a:ext uri="{FF2B5EF4-FFF2-40B4-BE49-F238E27FC236}">
                  <a16:creationId xmlns:a16="http://schemas.microsoft.com/office/drawing/2014/main" id="{3E875A1F-55ED-4D78-BFCD-DEAB4B1F27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87" name="Freeform 16">
              <a:extLst>
                <a:ext uri="{FF2B5EF4-FFF2-40B4-BE49-F238E27FC236}">
                  <a16:creationId xmlns:a16="http://schemas.microsoft.com/office/drawing/2014/main" id="{1AF6A9C4-B5C0-45CF-BEA4-E5E138FB57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88" name="Freeform 17">
              <a:extLst>
                <a:ext uri="{FF2B5EF4-FFF2-40B4-BE49-F238E27FC236}">
                  <a16:creationId xmlns:a16="http://schemas.microsoft.com/office/drawing/2014/main" id="{B7A35A07-8906-46C9-A385-386C890B42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a:extLst>
                <a:ext uri="{FF2B5EF4-FFF2-40B4-BE49-F238E27FC236}">
                  <a16:creationId xmlns:a16="http://schemas.microsoft.com/office/drawing/2014/main" id="{EDC56392-B772-4465-9844-E65545FE37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a:extLst>
                <a:ext uri="{FF2B5EF4-FFF2-40B4-BE49-F238E27FC236}">
                  <a16:creationId xmlns:a16="http://schemas.microsoft.com/office/drawing/2014/main" id="{4E1EB07B-37CA-4168-8167-98F2E181CE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a:extLst>
                <a:ext uri="{FF2B5EF4-FFF2-40B4-BE49-F238E27FC236}">
                  <a16:creationId xmlns:a16="http://schemas.microsoft.com/office/drawing/2014/main" id="{F79CCCC1-44E4-40E6-BEC7-4D67883CA6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21">
              <a:extLst>
                <a:ext uri="{FF2B5EF4-FFF2-40B4-BE49-F238E27FC236}">
                  <a16:creationId xmlns:a16="http://schemas.microsoft.com/office/drawing/2014/main" id="{BA2BCCEB-7B0D-4604-A0D9-C979853942D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2">
              <a:extLst>
                <a:ext uri="{FF2B5EF4-FFF2-40B4-BE49-F238E27FC236}">
                  <a16:creationId xmlns:a16="http://schemas.microsoft.com/office/drawing/2014/main" id="{3E9BE4C6-A966-4993-B450-34D205DCEC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4" name="Freeform 23">
              <a:extLst>
                <a:ext uri="{FF2B5EF4-FFF2-40B4-BE49-F238E27FC236}">
                  <a16:creationId xmlns:a16="http://schemas.microsoft.com/office/drawing/2014/main" id="{D6D0BD97-50C4-4381-B670-2D0ADD5883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useBgFill="1">
        <p:nvSpPr>
          <p:cNvPr id="96" name="Rectangle 95">
            <a:extLst>
              <a:ext uri="{FF2B5EF4-FFF2-40B4-BE49-F238E27FC236}">
                <a16:creationId xmlns:a16="http://schemas.microsoft.com/office/drawing/2014/main" id="{853416A0-D066-471E-908D-8E53BC00F5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1" y="-6705"/>
            <a:ext cx="12194122" cy="55683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Chart, line chart&#10;&#10;Description automatically generated">
            <a:extLst>
              <a:ext uri="{FF2B5EF4-FFF2-40B4-BE49-F238E27FC236}">
                <a16:creationId xmlns:a16="http://schemas.microsoft.com/office/drawing/2014/main" id="{4106507D-4046-944B-AC7C-AB158D92DF27}"/>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6314820" y="1117083"/>
            <a:ext cx="5368124" cy="3355076"/>
          </a:xfrm>
          <a:prstGeom prst="rect">
            <a:avLst/>
          </a:prstGeom>
        </p:spPr>
      </p:pic>
      <p:pic>
        <p:nvPicPr>
          <p:cNvPr id="40" name="Picture 39" descr="Chart&#10;&#10;Description automatically generated">
            <a:extLst>
              <a:ext uri="{FF2B5EF4-FFF2-40B4-BE49-F238E27FC236}">
                <a16:creationId xmlns:a16="http://schemas.microsoft.com/office/drawing/2014/main" id="{B1F9DCB2-9500-C94F-BE44-893ABD7AA8EC}"/>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543356" y="1143538"/>
            <a:ext cx="5367528" cy="3354704"/>
          </a:xfrm>
          <a:prstGeom prst="rect">
            <a:avLst/>
          </a:prstGeom>
        </p:spPr>
      </p:pic>
      <p:sp>
        <p:nvSpPr>
          <p:cNvPr id="7" name="TextBox 6">
            <a:extLst>
              <a:ext uri="{FF2B5EF4-FFF2-40B4-BE49-F238E27FC236}">
                <a16:creationId xmlns:a16="http://schemas.microsoft.com/office/drawing/2014/main" id="{96ABBDA6-0392-1246-A686-38367032162D}"/>
              </a:ext>
            </a:extLst>
          </p:cNvPr>
          <p:cNvSpPr txBox="1"/>
          <p:nvPr/>
        </p:nvSpPr>
        <p:spPr>
          <a:xfrm>
            <a:off x="441466" y="242070"/>
            <a:ext cx="4230970" cy="369332"/>
          </a:xfrm>
          <a:prstGeom prst="rect">
            <a:avLst/>
          </a:prstGeom>
          <a:noFill/>
        </p:spPr>
        <p:txBody>
          <a:bodyPr wrap="square" rtlCol="0">
            <a:spAutoFit/>
          </a:bodyPr>
          <a:lstStyle/>
          <a:p>
            <a:r>
              <a:rPr lang="en-US" dirty="0"/>
              <a:t>Europe</a:t>
            </a:r>
          </a:p>
        </p:txBody>
      </p:sp>
      <p:pic>
        <p:nvPicPr>
          <p:cNvPr id="2" name="Audio 1">
            <a:hlinkClick r:id="" action="ppaction://media"/>
            <a:extLst>
              <a:ext uri="{FF2B5EF4-FFF2-40B4-BE49-F238E27FC236}">
                <a16:creationId xmlns:a16="http://schemas.microsoft.com/office/drawing/2014/main" id="{24A30F81-2CF4-444E-B0B0-F333D698645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31858955"/>
      </p:ext>
    </p:extLst>
  </p:cSld>
  <p:clrMapOvr>
    <a:masterClrMapping/>
  </p:clrMapOvr>
  <mc:AlternateContent xmlns:mc="http://schemas.openxmlformats.org/markup-compatibility/2006">
    <mc:Choice xmlns:p14="http://schemas.microsoft.com/office/powerpoint/2010/main" Requires="p14">
      <p:transition spd="slow" p14:dur="2000" advTm="129889"/>
    </mc:Choice>
    <mc:Fallback>
      <p:transition spd="slow" advTm="1298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3" name="Rectangle 37">
            <a:extLst>
              <a:ext uri="{FF2B5EF4-FFF2-40B4-BE49-F238E27FC236}">
                <a16:creationId xmlns:a16="http://schemas.microsoft.com/office/drawing/2014/main" id="{5D80194B-D1AF-405D-B088-65FE2AC6E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23" y="5496552"/>
            <a:ext cx="12180353" cy="13697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4" name="Group 39">
            <a:extLst>
              <a:ext uri="{FF2B5EF4-FFF2-40B4-BE49-F238E27FC236}">
                <a16:creationId xmlns:a16="http://schemas.microsoft.com/office/drawing/2014/main" id="{6DDA3D29-E716-4F33-AB4C-8ED10BB364B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41" name="Freeform 5">
              <a:extLst>
                <a:ext uri="{FF2B5EF4-FFF2-40B4-BE49-F238E27FC236}">
                  <a16:creationId xmlns:a16="http://schemas.microsoft.com/office/drawing/2014/main" id="{5D79944B-9254-4463-AD5B-36257D494A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6">
              <a:extLst>
                <a:ext uri="{FF2B5EF4-FFF2-40B4-BE49-F238E27FC236}">
                  <a16:creationId xmlns:a16="http://schemas.microsoft.com/office/drawing/2014/main" id="{8DDA31B6-BB0C-47FB-B78E-A35B59D8B0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7">
              <a:extLst>
                <a:ext uri="{FF2B5EF4-FFF2-40B4-BE49-F238E27FC236}">
                  <a16:creationId xmlns:a16="http://schemas.microsoft.com/office/drawing/2014/main" id="{B460420D-1A32-4F29-8E6A-0BF0E3A59D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8">
              <a:extLst>
                <a:ext uri="{FF2B5EF4-FFF2-40B4-BE49-F238E27FC236}">
                  <a16:creationId xmlns:a16="http://schemas.microsoft.com/office/drawing/2014/main" id="{5744D7E2-E0C1-445D-81C0-6C9E382D52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9">
              <a:extLst>
                <a:ext uri="{FF2B5EF4-FFF2-40B4-BE49-F238E27FC236}">
                  <a16:creationId xmlns:a16="http://schemas.microsoft.com/office/drawing/2014/main" id="{5CE3C75D-E7AA-450E-AE72-A8F8660AC1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0">
              <a:extLst>
                <a:ext uri="{FF2B5EF4-FFF2-40B4-BE49-F238E27FC236}">
                  <a16:creationId xmlns:a16="http://schemas.microsoft.com/office/drawing/2014/main" id="{4E82641D-7380-4EBC-A0B4-A21F9B7032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1">
              <a:extLst>
                <a:ext uri="{FF2B5EF4-FFF2-40B4-BE49-F238E27FC236}">
                  <a16:creationId xmlns:a16="http://schemas.microsoft.com/office/drawing/2014/main" id="{06D3136D-2941-41F5-9CA6-0CD6378DBC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2">
              <a:extLst>
                <a:ext uri="{FF2B5EF4-FFF2-40B4-BE49-F238E27FC236}">
                  <a16:creationId xmlns:a16="http://schemas.microsoft.com/office/drawing/2014/main" id="{459DAFD1-A8B5-4AF5-BBC4-82DBC67B68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3">
              <a:extLst>
                <a:ext uri="{FF2B5EF4-FFF2-40B4-BE49-F238E27FC236}">
                  <a16:creationId xmlns:a16="http://schemas.microsoft.com/office/drawing/2014/main" id="{73B5597B-C549-4923-9582-01359B7ED1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50" name="Freeform 14">
              <a:extLst>
                <a:ext uri="{FF2B5EF4-FFF2-40B4-BE49-F238E27FC236}">
                  <a16:creationId xmlns:a16="http://schemas.microsoft.com/office/drawing/2014/main" id="{484FB59A-C29A-4BC3-AED4-5CBDEEBF88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51" name="Freeform 15">
              <a:extLst>
                <a:ext uri="{FF2B5EF4-FFF2-40B4-BE49-F238E27FC236}">
                  <a16:creationId xmlns:a16="http://schemas.microsoft.com/office/drawing/2014/main" id="{3E875A1F-55ED-4D78-BFCD-DEAB4B1F27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2" name="Freeform 16">
              <a:extLst>
                <a:ext uri="{FF2B5EF4-FFF2-40B4-BE49-F238E27FC236}">
                  <a16:creationId xmlns:a16="http://schemas.microsoft.com/office/drawing/2014/main" id="{1AF6A9C4-B5C0-45CF-BEA4-E5E138FB57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3" name="Freeform 17">
              <a:extLst>
                <a:ext uri="{FF2B5EF4-FFF2-40B4-BE49-F238E27FC236}">
                  <a16:creationId xmlns:a16="http://schemas.microsoft.com/office/drawing/2014/main" id="{B7A35A07-8906-46C9-A385-386C890B42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18">
              <a:extLst>
                <a:ext uri="{FF2B5EF4-FFF2-40B4-BE49-F238E27FC236}">
                  <a16:creationId xmlns:a16="http://schemas.microsoft.com/office/drawing/2014/main" id="{EDC56392-B772-4465-9844-E65545FE37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19">
              <a:extLst>
                <a:ext uri="{FF2B5EF4-FFF2-40B4-BE49-F238E27FC236}">
                  <a16:creationId xmlns:a16="http://schemas.microsoft.com/office/drawing/2014/main" id="{4E1EB07B-37CA-4168-8167-98F2E181CE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20">
              <a:extLst>
                <a:ext uri="{FF2B5EF4-FFF2-40B4-BE49-F238E27FC236}">
                  <a16:creationId xmlns:a16="http://schemas.microsoft.com/office/drawing/2014/main" id="{F79CCCC1-44E4-40E6-BEC7-4D67883CA6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21">
              <a:extLst>
                <a:ext uri="{FF2B5EF4-FFF2-40B4-BE49-F238E27FC236}">
                  <a16:creationId xmlns:a16="http://schemas.microsoft.com/office/drawing/2014/main" id="{BA2BCCEB-7B0D-4604-A0D9-C979853942D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2">
              <a:extLst>
                <a:ext uri="{FF2B5EF4-FFF2-40B4-BE49-F238E27FC236}">
                  <a16:creationId xmlns:a16="http://schemas.microsoft.com/office/drawing/2014/main" id="{3E9BE4C6-A966-4993-B450-34D205DCEC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59" name="Freeform 23">
              <a:extLst>
                <a:ext uri="{FF2B5EF4-FFF2-40B4-BE49-F238E27FC236}">
                  <a16:creationId xmlns:a16="http://schemas.microsoft.com/office/drawing/2014/main" id="{D6D0BD97-50C4-4381-B670-2D0ADD5883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useBgFill="1">
        <p:nvSpPr>
          <p:cNvPr id="65" name="Rectangle 60">
            <a:extLst>
              <a:ext uri="{FF2B5EF4-FFF2-40B4-BE49-F238E27FC236}">
                <a16:creationId xmlns:a16="http://schemas.microsoft.com/office/drawing/2014/main" id="{853416A0-D066-471E-908D-8E53BC00F5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1" y="-6705"/>
            <a:ext cx="12194122" cy="55683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Chart&#10;&#10;Description automatically generated">
            <a:extLst>
              <a:ext uri="{FF2B5EF4-FFF2-40B4-BE49-F238E27FC236}">
                <a16:creationId xmlns:a16="http://schemas.microsoft.com/office/drawing/2014/main" id="{E912B2E7-13FE-184B-941B-2A1247298666}"/>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485192" y="1154040"/>
            <a:ext cx="5368124" cy="3355076"/>
          </a:xfrm>
          <a:prstGeom prst="rect">
            <a:avLst/>
          </a:prstGeom>
        </p:spPr>
      </p:pic>
      <p:pic>
        <p:nvPicPr>
          <p:cNvPr id="2" name="Picture 1" descr="Chart, line chart&#10;&#10;Description automatically generated">
            <a:extLst>
              <a:ext uri="{FF2B5EF4-FFF2-40B4-BE49-F238E27FC236}">
                <a16:creationId xmlns:a16="http://schemas.microsoft.com/office/drawing/2014/main" id="{91F71EB1-0C7D-BD47-A350-D0732DC64DA5}"/>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6341052" y="1152478"/>
            <a:ext cx="5367528" cy="3354704"/>
          </a:xfrm>
          <a:prstGeom prst="rect">
            <a:avLst/>
          </a:prstGeom>
        </p:spPr>
      </p:pic>
      <p:sp>
        <p:nvSpPr>
          <p:cNvPr id="60" name="TextBox 59">
            <a:extLst>
              <a:ext uri="{FF2B5EF4-FFF2-40B4-BE49-F238E27FC236}">
                <a16:creationId xmlns:a16="http://schemas.microsoft.com/office/drawing/2014/main" id="{3B3832A7-D687-7F4A-932E-603E75FA9221}"/>
              </a:ext>
            </a:extLst>
          </p:cNvPr>
          <p:cNvSpPr txBox="1"/>
          <p:nvPr/>
        </p:nvSpPr>
        <p:spPr>
          <a:xfrm>
            <a:off x="441466" y="242070"/>
            <a:ext cx="4230970" cy="369332"/>
          </a:xfrm>
          <a:prstGeom prst="rect">
            <a:avLst/>
          </a:prstGeom>
          <a:noFill/>
        </p:spPr>
        <p:txBody>
          <a:bodyPr wrap="square" rtlCol="0">
            <a:spAutoFit/>
          </a:bodyPr>
          <a:lstStyle/>
          <a:p>
            <a:r>
              <a:rPr lang="en-US" dirty="0"/>
              <a:t>Global North</a:t>
            </a:r>
          </a:p>
        </p:txBody>
      </p:sp>
      <p:pic>
        <p:nvPicPr>
          <p:cNvPr id="3" name="Audio 2">
            <a:hlinkClick r:id="" action="ppaction://media"/>
            <a:extLst>
              <a:ext uri="{FF2B5EF4-FFF2-40B4-BE49-F238E27FC236}">
                <a16:creationId xmlns:a16="http://schemas.microsoft.com/office/drawing/2014/main" id="{C84C957E-C752-7242-A53B-78A7B285F3DB}"/>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48757872"/>
      </p:ext>
    </p:extLst>
  </p:cSld>
  <p:clrMapOvr>
    <a:masterClrMapping/>
  </p:clrMapOvr>
  <mc:AlternateContent xmlns:mc="http://schemas.openxmlformats.org/markup-compatibility/2006">
    <mc:Choice xmlns:p14="http://schemas.microsoft.com/office/powerpoint/2010/main" Requires="p14">
      <p:transition spd="slow" p14:dur="2000" advTm="79864"/>
    </mc:Choice>
    <mc:Fallback>
      <p:transition spd="slow" advTm="798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D80194B-D1AF-405D-B088-65FE2AC6E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23" y="5496552"/>
            <a:ext cx="12180353" cy="13697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6DDA3D29-E716-4F33-AB4C-8ED10BB364B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4" name="Freeform 5">
              <a:extLst>
                <a:ext uri="{FF2B5EF4-FFF2-40B4-BE49-F238E27FC236}">
                  <a16:creationId xmlns:a16="http://schemas.microsoft.com/office/drawing/2014/main" id="{5D79944B-9254-4463-AD5B-36257D494A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5" name="Freeform 6">
              <a:extLst>
                <a:ext uri="{FF2B5EF4-FFF2-40B4-BE49-F238E27FC236}">
                  <a16:creationId xmlns:a16="http://schemas.microsoft.com/office/drawing/2014/main" id="{8DDA31B6-BB0C-47FB-B78E-A35B59D8B0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6" name="Freeform 7">
              <a:extLst>
                <a:ext uri="{FF2B5EF4-FFF2-40B4-BE49-F238E27FC236}">
                  <a16:creationId xmlns:a16="http://schemas.microsoft.com/office/drawing/2014/main" id="{B460420D-1A32-4F29-8E6A-0BF0E3A59D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7" name="Freeform 8">
              <a:extLst>
                <a:ext uri="{FF2B5EF4-FFF2-40B4-BE49-F238E27FC236}">
                  <a16:creationId xmlns:a16="http://schemas.microsoft.com/office/drawing/2014/main" id="{5744D7E2-E0C1-445D-81C0-6C9E382D52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9">
              <a:extLst>
                <a:ext uri="{FF2B5EF4-FFF2-40B4-BE49-F238E27FC236}">
                  <a16:creationId xmlns:a16="http://schemas.microsoft.com/office/drawing/2014/main" id="{5CE3C75D-E7AA-450E-AE72-A8F8660AC1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0">
              <a:extLst>
                <a:ext uri="{FF2B5EF4-FFF2-40B4-BE49-F238E27FC236}">
                  <a16:creationId xmlns:a16="http://schemas.microsoft.com/office/drawing/2014/main" id="{4E82641D-7380-4EBC-A0B4-A21F9B7032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1">
              <a:extLst>
                <a:ext uri="{FF2B5EF4-FFF2-40B4-BE49-F238E27FC236}">
                  <a16:creationId xmlns:a16="http://schemas.microsoft.com/office/drawing/2014/main" id="{06D3136D-2941-41F5-9CA6-0CD6378DBC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2">
              <a:extLst>
                <a:ext uri="{FF2B5EF4-FFF2-40B4-BE49-F238E27FC236}">
                  <a16:creationId xmlns:a16="http://schemas.microsoft.com/office/drawing/2014/main" id="{459DAFD1-A8B5-4AF5-BBC4-82DBC67B68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3">
              <a:extLst>
                <a:ext uri="{FF2B5EF4-FFF2-40B4-BE49-F238E27FC236}">
                  <a16:creationId xmlns:a16="http://schemas.microsoft.com/office/drawing/2014/main" id="{73B5597B-C549-4923-9582-01359B7ED1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3" name="Freeform 14">
              <a:extLst>
                <a:ext uri="{FF2B5EF4-FFF2-40B4-BE49-F238E27FC236}">
                  <a16:creationId xmlns:a16="http://schemas.microsoft.com/office/drawing/2014/main" id="{484FB59A-C29A-4BC3-AED4-5CBDEEBF88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4" name="Freeform 15">
              <a:extLst>
                <a:ext uri="{FF2B5EF4-FFF2-40B4-BE49-F238E27FC236}">
                  <a16:creationId xmlns:a16="http://schemas.microsoft.com/office/drawing/2014/main" id="{3E875A1F-55ED-4D78-BFCD-DEAB4B1F27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5" name="Freeform 16">
              <a:extLst>
                <a:ext uri="{FF2B5EF4-FFF2-40B4-BE49-F238E27FC236}">
                  <a16:creationId xmlns:a16="http://schemas.microsoft.com/office/drawing/2014/main" id="{1AF6A9C4-B5C0-45CF-BEA4-E5E138FB57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6" name="Freeform 17">
              <a:extLst>
                <a:ext uri="{FF2B5EF4-FFF2-40B4-BE49-F238E27FC236}">
                  <a16:creationId xmlns:a16="http://schemas.microsoft.com/office/drawing/2014/main" id="{B7A35A07-8906-46C9-A385-386C890B42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7" name="Freeform 18">
              <a:extLst>
                <a:ext uri="{FF2B5EF4-FFF2-40B4-BE49-F238E27FC236}">
                  <a16:creationId xmlns:a16="http://schemas.microsoft.com/office/drawing/2014/main" id="{EDC56392-B772-4465-9844-E65545FE37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8" name="Freeform 19">
              <a:extLst>
                <a:ext uri="{FF2B5EF4-FFF2-40B4-BE49-F238E27FC236}">
                  <a16:creationId xmlns:a16="http://schemas.microsoft.com/office/drawing/2014/main" id="{4E1EB07B-37CA-4168-8167-98F2E181CE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0">
              <a:extLst>
                <a:ext uri="{FF2B5EF4-FFF2-40B4-BE49-F238E27FC236}">
                  <a16:creationId xmlns:a16="http://schemas.microsoft.com/office/drawing/2014/main" id="{F79CCCC1-44E4-40E6-BEC7-4D67883CA6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0" name="Freeform 21">
              <a:extLst>
                <a:ext uri="{FF2B5EF4-FFF2-40B4-BE49-F238E27FC236}">
                  <a16:creationId xmlns:a16="http://schemas.microsoft.com/office/drawing/2014/main" id="{BA2BCCEB-7B0D-4604-A0D9-C979853942D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1" name="Freeform 22">
              <a:extLst>
                <a:ext uri="{FF2B5EF4-FFF2-40B4-BE49-F238E27FC236}">
                  <a16:creationId xmlns:a16="http://schemas.microsoft.com/office/drawing/2014/main" id="{3E9BE4C6-A966-4993-B450-34D205DCEC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32" name="Freeform 23">
              <a:extLst>
                <a:ext uri="{FF2B5EF4-FFF2-40B4-BE49-F238E27FC236}">
                  <a16:creationId xmlns:a16="http://schemas.microsoft.com/office/drawing/2014/main" id="{D6D0BD97-50C4-4381-B670-2D0ADD5883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useBgFill="1">
        <p:nvSpPr>
          <p:cNvPr id="34" name="Rectangle 33">
            <a:extLst>
              <a:ext uri="{FF2B5EF4-FFF2-40B4-BE49-F238E27FC236}">
                <a16:creationId xmlns:a16="http://schemas.microsoft.com/office/drawing/2014/main" id="{853416A0-D066-471E-908D-8E53BC00F5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1" y="-6705"/>
            <a:ext cx="12194122" cy="55683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Graphical user interface, chart, line chart&#10;&#10;Description automatically generated">
            <a:extLst>
              <a:ext uri="{FF2B5EF4-FFF2-40B4-BE49-F238E27FC236}">
                <a16:creationId xmlns:a16="http://schemas.microsoft.com/office/drawing/2014/main" id="{2EFAAD72-303D-5348-B383-CDFDBE52CEC8}"/>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485192" y="1154040"/>
            <a:ext cx="5368124" cy="3355076"/>
          </a:xfrm>
          <a:prstGeom prst="rect">
            <a:avLst/>
          </a:prstGeom>
        </p:spPr>
      </p:pic>
      <p:pic>
        <p:nvPicPr>
          <p:cNvPr id="4" name="Picture 3" descr="Graphical user interface, chart&#10;&#10;Description automatically generated">
            <a:extLst>
              <a:ext uri="{FF2B5EF4-FFF2-40B4-BE49-F238E27FC236}">
                <a16:creationId xmlns:a16="http://schemas.microsoft.com/office/drawing/2014/main" id="{FA00EDA5-A544-C942-AC45-0320E0737CC5}"/>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6341052" y="1152478"/>
            <a:ext cx="5367528" cy="3354704"/>
          </a:xfrm>
          <a:prstGeom prst="rect">
            <a:avLst/>
          </a:prstGeom>
        </p:spPr>
      </p:pic>
      <p:sp>
        <p:nvSpPr>
          <p:cNvPr id="33" name="TextBox 32">
            <a:extLst>
              <a:ext uri="{FF2B5EF4-FFF2-40B4-BE49-F238E27FC236}">
                <a16:creationId xmlns:a16="http://schemas.microsoft.com/office/drawing/2014/main" id="{CAC41910-D8E6-304C-B6C7-A6DA64B2EB9B}"/>
              </a:ext>
            </a:extLst>
          </p:cNvPr>
          <p:cNvSpPr txBox="1"/>
          <p:nvPr/>
        </p:nvSpPr>
        <p:spPr>
          <a:xfrm>
            <a:off x="441466" y="242070"/>
            <a:ext cx="4230970" cy="369332"/>
          </a:xfrm>
          <a:prstGeom prst="rect">
            <a:avLst/>
          </a:prstGeom>
          <a:noFill/>
        </p:spPr>
        <p:txBody>
          <a:bodyPr wrap="square" rtlCol="0">
            <a:spAutoFit/>
          </a:bodyPr>
          <a:lstStyle/>
          <a:p>
            <a:r>
              <a:rPr lang="en-US" dirty="0"/>
              <a:t>BRICS</a:t>
            </a:r>
          </a:p>
        </p:txBody>
      </p:sp>
      <p:pic>
        <p:nvPicPr>
          <p:cNvPr id="2" name="Audio 1">
            <a:hlinkClick r:id="" action="ppaction://media"/>
            <a:extLst>
              <a:ext uri="{FF2B5EF4-FFF2-40B4-BE49-F238E27FC236}">
                <a16:creationId xmlns:a16="http://schemas.microsoft.com/office/drawing/2014/main" id="{63F33715-227B-8C43-8045-91F1980C5800}"/>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6770246"/>
      </p:ext>
    </p:extLst>
  </p:cSld>
  <p:clrMapOvr>
    <a:masterClrMapping/>
  </p:clrMapOvr>
  <mc:AlternateContent xmlns:mc="http://schemas.openxmlformats.org/markup-compatibility/2006">
    <mc:Choice xmlns:p14="http://schemas.microsoft.com/office/powerpoint/2010/main" Requires="p14">
      <p:transition spd="slow" p14:dur="2000" advTm="128859"/>
    </mc:Choice>
    <mc:Fallback>
      <p:transition spd="slow" advTm="1288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pe, circle&#10;&#10;Description automatically generated">
            <a:extLst>
              <a:ext uri="{FF2B5EF4-FFF2-40B4-BE49-F238E27FC236}">
                <a16:creationId xmlns:a16="http://schemas.microsoft.com/office/drawing/2014/main" id="{9D97FDAA-EE38-A545-B4D2-C840B92219DB}"/>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1873104" y="1887855"/>
            <a:ext cx="5233670" cy="3082290"/>
          </a:xfrm>
          <a:prstGeom prst="rect">
            <a:avLst/>
          </a:prstGeom>
        </p:spPr>
      </p:pic>
      <p:sp>
        <p:nvSpPr>
          <p:cNvPr id="3" name="TextBox 2">
            <a:extLst>
              <a:ext uri="{FF2B5EF4-FFF2-40B4-BE49-F238E27FC236}">
                <a16:creationId xmlns:a16="http://schemas.microsoft.com/office/drawing/2014/main" id="{484E54E4-78D3-3646-A2D1-64F90988692B}"/>
              </a:ext>
            </a:extLst>
          </p:cNvPr>
          <p:cNvSpPr txBox="1"/>
          <p:nvPr/>
        </p:nvSpPr>
        <p:spPr>
          <a:xfrm>
            <a:off x="441466" y="242070"/>
            <a:ext cx="4230970" cy="369332"/>
          </a:xfrm>
          <a:prstGeom prst="rect">
            <a:avLst/>
          </a:prstGeom>
          <a:noFill/>
        </p:spPr>
        <p:txBody>
          <a:bodyPr wrap="square" rtlCol="0">
            <a:spAutoFit/>
          </a:bodyPr>
          <a:lstStyle/>
          <a:p>
            <a:r>
              <a:rPr lang="en-US" dirty="0"/>
              <a:t>Ozone Hole</a:t>
            </a:r>
          </a:p>
        </p:txBody>
      </p:sp>
      <p:pic>
        <p:nvPicPr>
          <p:cNvPr id="4" name="Audio 3">
            <a:hlinkClick r:id="" action="ppaction://media"/>
            <a:extLst>
              <a:ext uri="{FF2B5EF4-FFF2-40B4-BE49-F238E27FC236}">
                <a16:creationId xmlns:a16="http://schemas.microsoft.com/office/drawing/2014/main" id="{2CE08585-48D0-7B4A-9A05-969B0853385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18112361"/>
      </p:ext>
    </p:extLst>
  </p:cSld>
  <p:clrMapOvr>
    <a:masterClrMapping/>
  </p:clrMapOvr>
  <mc:AlternateContent xmlns:mc="http://schemas.openxmlformats.org/markup-compatibility/2006">
    <mc:Choice xmlns:p14="http://schemas.microsoft.com/office/powerpoint/2010/main" Requires="p14">
      <p:transition spd="slow" p14:dur="2000" advTm="112156"/>
    </mc:Choice>
    <mc:Fallback>
      <p:transition spd="slow" advTm="1121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A37D7E-E5D7-B849-9AE2-583861304B0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1" descr="Berkeley temp anomaly map">
            <a:extLst>
              <a:ext uri="{FF2B5EF4-FFF2-40B4-BE49-F238E27FC236}">
                <a16:creationId xmlns:a16="http://schemas.microsoft.com/office/drawing/2014/main" id="{6A23C1C1-BB39-024C-8A66-F041A66C6143}"/>
              </a:ext>
            </a:extLst>
          </p:cNvPr>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5320634" y="2904573"/>
            <a:ext cx="6445916" cy="359483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Chart, line chart&#10;&#10;Description automatically generated">
            <a:extLst>
              <a:ext uri="{FF2B5EF4-FFF2-40B4-BE49-F238E27FC236}">
                <a16:creationId xmlns:a16="http://schemas.microsoft.com/office/drawing/2014/main" id="{44F3CEB5-C8E8-6741-A81A-DE07D34AF8F3}"/>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425449" y="233083"/>
            <a:ext cx="6136715" cy="4356840"/>
          </a:xfrm>
          <a:prstGeom prst="rect">
            <a:avLst/>
          </a:prstGeom>
        </p:spPr>
      </p:pic>
      <p:pic>
        <p:nvPicPr>
          <p:cNvPr id="6" name="Audio 5">
            <a:hlinkClick r:id="" action="ppaction://media"/>
            <a:extLst>
              <a:ext uri="{FF2B5EF4-FFF2-40B4-BE49-F238E27FC236}">
                <a16:creationId xmlns:a16="http://schemas.microsoft.com/office/drawing/2014/main" id="{737AEC19-385E-604F-9082-D9370C0B9AD7}"/>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4007336"/>
      </p:ext>
    </p:extLst>
  </p:cSld>
  <p:clrMapOvr>
    <a:masterClrMapping/>
  </p:clrMapOvr>
  <mc:AlternateContent xmlns:mc="http://schemas.openxmlformats.org/markup-compatibility/2006">
    <mc:Choice xmlns:p14="http://schemas.microsoft.com/office/powerpoint/2010/main" Requires="p14">
      <p:transition spd="slow" p14:dur="2000" advTm="111673"/>
    </mc:Choice>
    <mc:Fallback>
      <p:transition spd="slow" advTm="1116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3AAE4-E683-5645-AED9-8B936E2F7FC8}"/>
              </a:ext>
            </a:extLst>
          </p:cNvPr>
          <p:cNvSpPr>
            <a:spLocks noGrp="1"/>
          </p:cNvSpPr>
          <p:nvPr>
            <p:ph type="ctrTitle"/>
          </p:nvPr>
        </p:nvSpPr>
        <p:spPr>
          <a:xfrm>
            <a:off x="1759236" y="2075503"/>
            <a:ext cx="8679915" cy="1571211"/>
          </a:xfrm>
        </p:spPr>
        <p:txBody>
          <a:bodyPr anchor="ctr">
            <a:noAutofit/>
          </a:bodyPr>
          <a:lstStyle/>
          <a:p>
            <a:r>
              <a:rPr lang="en-US" sz="4200" b="1" dirty="0"/>
              <a:t>What does this mean for the future of MEAS?</a:t>
            </a:r>
            <a:endParaRPr lang="en-US" sz="4200" dirty="0"/>
          </a:p>
        </p:txBody>
      </p:sp>
      <p:sp>
        <p:nvSpPr>
          <p:cNvPr id="3" name="Subtitle 2">
            <a:extLst>
              <a:ext uri="{FF2B5EF4-FFF2-40B4-BE49-F238E27FC236}">
                <a16:creationId xmlns:a16="http://schemas.microsoft.com/office/drawing/2014/main" id="{D88D48DB-5A0B-7D41-A211-CE0AAD606F55}"/>
              </a:ext>
            </a:extLst>
          </p:cNvPr>
          <p:cNvSpPr>
            <a:spLocks noGrp="1"/>
          </p:cNvSpPr>
          <p:nvPr>
            <p:ph type="subTitle" idx="1"/>
          </p:nvPr>
        </p:nvSpPr>
        <p:spPr>
          <a:xfrm>
            <a:off x="1759237" y="4800600"/>
            <a:ext cx="8673427" cy="428252"/>
          </a:xfrm>
        </p:spPr>
        <p:txBody>
          <a:bodyPr>
            <a:normAutofit/>
          </a:bodyPr>
          <a:lstStyle/>
          <a:p>
            <a:r>
              <a:rPr lang="en-US" sz="2400" dirty="0"/>
              <a:t>…</a:t>
            </a:r>
          </a:p>
        </p:txBody>
      </p:sp>
      <p:sp>
        <p:nvSpPr>
          <p:cNvPr id="5" name="Rectangle 4">
            <a:extLst>
              <a:ext uri="{FF2B5EF4-FFF2-40B4-BE49-F238E27FC236}">
                <a16:creationId xmlns:a16="http://schemas.microsoft.com/office/drawing/2014/main" id="{1AACFE30-94E2-FA4A-B226-1A029B7FCD3D}"/>
              </a:ext>
            </a:extLst>
          </p:cNvPr>
          <p:cNvSpPr/>
          <p:nvPr/>
        </p:nvSpPr>
        <p:spPr>
          <a:xfrm>
            <a:off x="5574146" y="5310886"/>
            <a:ext cx="1043608" cy="5358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ubtitle 2">
            <a:extLst>
              <a:ext uri="{FF2B5EF4-FFF2-40B4-BE49-F238E27FC236}">
                <a16:creationId xmlns:a16="http://schemas.microsoft.com/office/drawing/2014/main" id="{87D078E9-B18D-D14C-B3C3-8F53CB124B75}"/>
              </a:ext>
            </a:extLst>
          </p:cNvPr>
          <p:cNvSpPr txBox="1">
            <a:spLocks/>
          </p:cNvSpPr>
          <p:nvPr/>
        </p:nvSpPr>
        <p:spPr>
          <a:xfrm>
            <a:off x="1765724" y="1208314"/>
            <a:ext cx="8673427" cy="685800"/>
          </a:xfrm>
          <a:prstGeom prst="rect">
            <a:avLst/>
          </a:prstGeom>
        </p:spPr>
        <p:txBody>
          <a:bodyPr vert="horz" lIns="91440" tIns="0" rIns="91440" bIns="45720" rtlCol="0">
            <a:noAutofit/>
          </a:bodyPr>
          <a:lstStyle>
            <a:lvl1pPr marL="0" indent="0" algn="ctr" defTabSz="914400" rtl="0" eaLnBrk="1" latinLnBrk="0" hangingPunct="1">
              <a:lnSpc>
                <a:spcPct val="100000"/>
              </a:lnSpc>
              <a:spcBef>
                <a:spcPts val="1000"/>
              </a:spcBef>
              <a:buClr>
                <a:schemeClr val="accent1"/>
              </a:buClr>
              <a:buSzPct val="110000"/>
              <a:buFont typeface="Wingdings" panose="05000000000000000000" pitchFamily="2" charset="2"/>
              <a:buNone/>
              <a:defRPr sz="1800" b="0" kern="1200">
                <a:solidFill>
                  <a:srgbClr val="FFFEFF"/>
                </a:solidFill>
                <a:effectLst/>
                <a:latin typeface="+mn-lt"/>
                <a:ea typeface="+mn-ea"/>
                <a:cs typeface="+mn-cs"/>
              </a:defRPr>
            </a:lvl1pPr>
            <a:lvl2pPr marL="4572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800" kern="1200">
                <a:solidFill>
                  <a:schemeClr val="tx1"/>
                </a:solidFill>
                <a:effectLst/>
                <a:latin typeface="+mn-lt"/>
                <a:ea typeface="+mn-ea"/>
                <a:cs typeface="+mn-cs"/>
              </a:defRPr>
            </a:lvl2pPr>
            <a:lvl3pPr marL="9144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800" kern="1200">
                <a:solidFill>
                  <a:schemeClr val="tx1"/>
                </a:solidFill>
                <a:effectLst/>
                <a:latin typeface="+mn-lt"/>
                <a:ea typeface="+mn-ea"/>
                <a:cs typeface="+mn-cs"/>
              </a:defRPr>
            </a:lvl3pPr>
            <a:lvl4pPr marL="13716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4pPr>
            <a:lvl5pPr marL="18288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5pPr>
            <a:lvl6pPr marL="22860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9pPr>
          </a:lstStyle>
          <a:p>
            <a:r>
              <a:rPr lang="en-US" sz="3600" dirty="0"/>
              <a:t>Results</a:t>
            </a:r>
          </a:p>
        </p:txBody>
      </p:sp>
      <p:pic>
        <p:nvPicPr>
          <p:cNvPr id="6" name="Audio 5">
            <a:hlinkClick r:id="" action="ppaction://media"/>
            <a:extLst>
              <a:ext uri="{FF2B5EF4-FFF2-40B4-BE49-F238E27FC236}">
                <a16:creationId xmlns:a16="http://schemas.microsoft.com/office/drawing/2014/main" id="{1456A5E8-5514-B744-81EC-B5A108E2B75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47602369"/>
      </p:ext>
    </p:extLst>
  </p:cSld>
  <p:clrMapOvr>
    <a:masterClrMapping/>
  </p:clrMapOvr>
  <mc:AlternateContent xmlns:mc="http://schemas.openxmlformats.org/markup-compatibility/2006">
    <mc:Choice xmlns:p14="http://schemas.microsoft.com/office/powerpoint/2010/main" Requires="p14">
      <p:transition spd="slow" p14:dur="2000" advTm="116863"/>
    </mc:Choice>
    <mc:Fallback>
      <p:transition spd="slow" advTm="1168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B21A3EB1-395C-48FB-BA95-5439A32354A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9" name="Freeform 5">
              <a:extLst>
                <a:ext uri="{FF2B5EF4-FFF2-40B4-BE49-F238E27FC236}">
                  <a16:creationId xmlns:a16="http://schemas.microsoft.com/office/drawing/2014/main" id="{325000FE-C098-406B-87CE-BAB9CE46AD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 name="Freeform 6">
              <a:extLst>
                <a:ext uri="{FF2B5EF4-FFF2-40B4-BE49-F238E27FC236}">
                  <a16:creationId xmlns:a16="http://schemas.microsoft.com/office/drawing/2014/main" id="{CDF34BE3-1824-4022-B6B9-AFDA30EB25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1" name="Freeform 7">
              <a:extLst>
                <a:ext uri="{FF2B5EF4-FFF2-40B4-BE49-F238E27FC236}">
                  <a16:creationId xmlns:a16="http://schemas.microsoft.com/office/drawing/2014/main" id="{FF9A5AB3-FA69-4E9C-946D-2D17308E26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2" name="Freeform 8">
              <a:extLst>
                <a:ext uri="{FF2B5EF4-FFF2-40B4-BE49-F238E27FC236}">
                  <a16:creationId xmlns:a16="http://schemas.microsoft.com/office/drawing/2014/main" id="{57EDAC08-1C9D-40D9-A520-771B515968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3" name="Freeform 9">
              <a:extLst>
                <a:ext uri="{FF2B5EF4-FFF2-40B4-BE49-F238E27FC236}">
                  <a16:creationId xmlns:a16="http://schemas.microsoft.com/office/drawing/2014/main" id="{5E93F422-916F-49E0-8256-80652FC6B0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4" name="Freeform 10">
              <a:extLst>
                <a:ext uri="{FF2B5EF4-FFF2-40B4-BE49-F238E27FC236}">
                  <a16:creationId xmlns:a16="http://schemas.microsoft.com/office/drawing/2014/main" id="{413AEC57-2012-4E55-AB85-F8A11BC43C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5" name="Freeform 11">
              <a:extLst>
                <a:ext uri="{FF2B5EF4-FFF2-40B4-BE49-F238E27FC236}">
                  <a16:creationId xmlns:a16="http://schemas.microsoft.com/office/drawing/2014/main" id="{59ECF6BB-2F20-4B4B-AD84-C190096623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6" name="Freeform 12">
              <a:extLst>
                <a:ext uri="{FF2B5EF4-FFF2-40B4-BE49-F238E27FC236}">
                  <a16:creationId xmlns:a16="http://schemas.microsoft.com/office/drawing/2014/main" id="{AA4D0790-D809-4DA0-89CA-86C06A8B43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13">
              <a:extLst>
                <a:ext uri="{FF2B5EF4-FFF2-40B4-BE49-F238E27FC236}">
                  <a16:creationId xmlns:a16="http://schemas.microsoft.com/office/drawing/2014/main" id="{799A93E6-BB7A-48E8-A3A5-5E09E1E712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4">
              <a:extLst>
                <a:ext uri="{FF2B5EF4-FFF2-40B4-BE49-F238E27FC236}">
                  <a16:creationId xmlns:a16="http://schemas.microsoft.com/office/drawing/2014/main" id="{38B54890-8E71-4781-98B4-5A11EB2304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5">
              <a:extLst>
                <a:ext uri="{FF2B5EF4-FFF2-40B4-BE49-F238E27FC236}">
                  <a16:creationId xmlns:a16="http://schemas.microsoft.com/office/drawing/2014/main" id="{E9AABFEF-ED87-408F-85A5-6DE2EB9730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6">
              <a:extLst>
                <a:ext uri="{FF2B5EF4-FFF2-40B4-BE49-F238E27FC236}">
                  <a16:creationId xmlns:a16="http://schemas.microsoft.com/office/drawing/2014/main" id="{C452EDA8-D12F-4251-8D62-D65C03D381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7">
              <a:extLst>
                <a:ext uri="{FF2B5EF4-FFF2-40B4-BE49-F238E27FC236}">
                  <a16:creationId xmlns:a16="http://schemas.microsoft.com/office/drawing/2014/main" id="{7CAFD1A0-26A5-4BCB-838E-8197275DF1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8">
              <a:extLst>
                <a:ext uri="{FF2B5EF4-FFF2-40B4-BE49-F238E27FC236}">
                  <a16:creationId xmlns:a16="http://schemas.microsoft.com/office/drawing/2014/main" id="{6600C648-2941-4FC6-A11A-27FF6BFC5B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9">
              <a:extLst>
                <a:ext uri="{FF2B5EF4-FFF2-40B4-BE49-F238E27FC236}">
                  <a16:creationId xmlns:a16="http://schemas.microsoft.com/office/drawing/2014/main" id="{FCD69EF6-0C83-4546-829E-4381265A7F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20">
              <a:extLst>
                <a:ext uri="{FF2B5EF4-FFF2-40B4-BE49-F238E27FC236}">
                  <a16:creationId xmlns:a16="http://schemas.microsoft.com/office/drawing/2014/main" id="{5200C461-25EB-46A5-82F9-95300BA5B4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5" name="Freeform 21">
              <a:extLst>
                <a:ext uri="{FF2B5EF4-FFF2-40B4-BE49-F238E27FC236}">
                  <a16:creationId xmlns:a16="http://schemas.microsoft.com/office/drawing/2014/main" id="{DC103382-C91E-41F1-9E32-8B4E8A5C64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26" name="Freeform 22">
              <a:extLst>
                <a:ext uri="{FF2B5EF4-FFF2-40B4-BE49-F238E27FC236}">
                  <a16:creationId xmlns:a16="http://schemas.microsoft.com/office/drawing/2014/main" id="{492F9B94-C405-4EB0-B4BD-30C639C4CB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7" name="Freeform 23">
              <a:extLst>
                <a:ext uri="{FF2B5EF4-FFF2-40B4-BE49-F238E27FC236}">
                  <a16:creationId xmlns:a16="http://schemas.microsoft.com/office/drawing/2014/main" id="{C58A6D50-748A-4DEB-A9DB-1F1CA378DB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8" name="Freeform 24">
              <a:extLst>
                <a:ext uri="{FF2B5EF4-FFF2-40B4-BE49-F238E27FC236}">
                  <a16:creationId xmlns:a16="http://schemas.microsoft.com/office/drawing/2014/main" id="{24B91B05-ECC6-44EF-AF18-D93C98D131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5">
              <a:extLst>
                <a:ext uri="{FF2B5EF4-FFF2-40B4-BE49-F238E27FC236}">
                  <a16:creationId xmlns:a16="http://schemas.microsoft.com/office/drawing/2014/main" id="{476A871F-BC6A-45C8-8032-E3A4FAB9DC3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31" name="Group 30">
            <a:extLst>
              <a:ext uri="{FF2B5EF4-FFF2-40B4-BE49-F238E27FC236}">
                <a16:creationId xmlns:a16="http://schemas.microsoft.com/office/drawing/2014/main" id="{D7397630-0F70-49EE-B1E6-79C405075A2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00144" y="1699589"/>
            <a:ext cx="3674476" cy="3470421"/>
            <a:chOff x="697883" y="1816768"/>
            <a:chExt cx="3674476" cy="3470421"/>
          </a:xfrm>
        </p:grpSpPr>
        <p:sp>
          <p:nvSpPr>
            <p:cNvPr id="32" name="Rectangle 31">
              <a:extLst>
                <a:ext uri="{FF2B5EF4-FFF2-40B4-BE49-F238E27FC236}">
                  <a16:creationId xmlns:a16="http://schemas.microsoft.com/office/drawing/2014/main" id="{2DBC8B8E-1DF4-4496-8775-837F0FF43B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Isosceles Triangle 22">
              <a:extLst>
                <a:ext uri="{FF2B5EF4-FFF2-40B4-BE49-F238E27FC236}">
                  <a16:creationId xmlns:a16="http://schemas.microsoft.com/office/drawing/2014/main" id="{130D4409-C225-4A08-B042-AE85E61384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4" name="Rectangle 33">
              <a:extLst>
                <a:ext uri="{FF2B5EF4-FFF2-40B4-BE49-F238E27FC236}">
                  <a16:creationId xmlns:a16="http://schemas.microsoft.com/office/drawing/2014/main" id="{BA779FC5-5541-411A-A243-F96DF1F5FF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6" name="Rectangle 35">
            <a:extLst>
              <a:ext uri="{FF2B5EF4-FFF2-40B4-BE49-F238E27FC236}">
                <a16:creationId xmlns:a16="http://schemas.microsoft.com/office/drawing/2014/main" id="{D75627FE-0AC5-4349-AC08-45A58BEC9B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F87AAF7B-2090-475D-9C3E-FDC03DD87A8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39" name="Freeform 5">
              <a:extLst>
                <a:ext uri="{FF2B5EF4-FFF2-40B4-BE49-F238E27FC236}">
                  <a16:creationId xmlns:a16="http://schemas.microsoft.com/office/drawing/2014/main" id="{F2DCEC33-4B31-44BC-99CB-9E4845DC4C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40" name="Freeform 6">
              <a:extLst>
                <a:ext uri="{FF2B5EF4-FFF2-40B4-BE49-F238E27FC236}">
                  <a16:creationId xmlns:a16="http://schemas.microsoft.com/office/drawing/2014/main" id="{204E0A10-D288-4B22-87A1-737B0A37D1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7">
              <a:extLst>
                <a:ext uri="{FF2B5EF4-FFF2-40B4-BE49-F238E27FC236}">
                  <a16:creationId xmlns:a16="http://schemas.microsoft.com/office/drawing/2014/main" id="{9A3E042E-4911-425A-84BB-04BF90D077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8">
              <a:extLst>
                <a:ext uri="{FF2B5EF4-FFF2-40B4-BE49-F238E27FC236}">
                  <a16:creationId xmlns:a16="http://schemas.microsoft.com/office/drawing/2014/main" id="{3A49226D-3129-4C5A-9641-3D03BEEA79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3" name="Freeform 9">
              <a:extLst>
                <a:ext uri="{FF2B5EF4-FFF2-40B4-BE49-F238E27FC236}">
                  <a16:creationId xmlns:a16="http://schemas.microsoft.com/office/drawing/2014/main" id="{9CC3C315-B515-4DD8-AC22-9D8417B37F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10">
              <a:extLst>
                <a:ext uri="{FF2B5EF4-FFF2-40B4-BE49-F238E27FC236}">
                  <a16:creationId xmlns:a16="http://schemas.microsoft.com/office/drawing/2014/main" id="{1A961828-F78F-4D56-A98E-037806C637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5" name="Freeform 11">
              <a:extLst>
                <a:ext uri="{FF2B5EF4-FFF2-40B4-BE49-F238E27FC236}">
                  <a16:creationId xmlns:a16="http://schemas.microsoft.com/office/drawing/2014/main" id="{739D4F9D-3728-42C1-8302-452D51321C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2">
              <a:extLst>
                <a:ext uri="{FF2B5EF4-FFF2-40B4-BE49-F238E27FC236}">
                  <a16:creationId xmlns:a16="http://schemas.microsoft.com/office/drawing/2014/main" id="{B4D9647E-354D-4CA8-B4A7-39172E5EAC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3">
              <a:extLst>
                <a:ext uri="{FF2B5EF4-FFF2-40B4-BE49-F238E27FC236}">
                  <a16:creationId xmlns:a16="http://schemas.microsoft.com/office/drawing/2014/main" id="{A3EC74E0-5222-4ACC-BCEC-1AA189D3BC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4">
              <a:extLst>
                <a:ext uri="{FF2B5EF4-FFF2-40B4-BE49-F238E27FC236}">
                  <a16:creationId xmlns:a16="http://schemas.microsoft.com/office/drawing/2014/main" id="{C0AE72B4-084D-42E6-ABED-5FD4650D4B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5">
              <a:extLst>
                <a:ext uri="{FF2B5EF4-FFF2-40B4-BE49-F238E27FC236}">
                  <a16:creationId xmlns:a16="http://schemas.microsoft.com/office/drawing/2014/main" id="{C9D1F5DD-8D50-4098-8D2B-10E2847527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6">
              <a:extLst>
                <a:ext uri="{FF2B5EF4-FFF2-40B4-BE49-F238E27FC236}">
                  <a16:creationId xmlns:a16="http://schemas.microsoft.com/office/drawing/2014/main" id="{D48F3941-C3C7-4589-AA46-067F6BB2D0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7">
              <a:extLst>
                <a:ext uri="{FF2B5EF4-FFF2-40B4-BE49-F238E27FC236}">
                  <a16:creationId xmlns:a16="http://schemas.microsoft.com/office/drawing/2014/main" id="{C16BBE9A-4BE3-4401-82C5-8041DB14E5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8">
              <a:extLst>
                <a:ext uri="{FF2B5EF4-FFF2-40B4-BE49-F238E27FC236}">
                  <a16:creationId xmlns:a16="http://schemas.microsoft.com/office/drawing/2014/main" id="{06180330-CCD3-4D14-A652-D60C28252D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19">
              <a:extLst>
                <a:ext uri="{FF2B5EF4-FFF2-40B4-BE49-F238E27FC236}">
                  <a16:creationId xmlns:a16="http://schemas.microsoft.com/office/drawing/2014/main" id="{616C90F6-4133-43A5-B47C-7750FE2819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20">
              <a:extLst>
                <a:ext uri="{FF2B5EF4-FFF2-40B4-BE49-F238E27FC236}">
                  <a16:creationId xmlns:a16="http://schemas.microsoft.com/office/drawing/2014/main" id="{D7C03F90-E828-4414-8A53-92069FFB68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5" name="Freeform 21">
              <a:extLst>
                <a:ext uri="{FF2B5EF4-FFF2-40B4-BE49-F238E27FC236}">
                  <a16:creationId xmlns:a16="http://schemas.microsoft.com/office/drawing/2014/main" id="{6ADDE443-75AA-4F32-A2EE-272C4347CE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bg1">
                  <a:alpha val="35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6" name="Freeform 22">
              <a:extLst>
                <a:ext uri="{FF2B5EF4-FFF2-40B4-BE49-F238E27FC236}">
                  <a16:creationId xmlns:a16="http://schemas.microsoft.com/office/drawing/2014/main" id="{ACD281C1-1D59-453F-A33A-D83E39EB06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23">
              <a:extLst>
                <a:ext uri="{FF2B5EF4-FFF2-40B4-BE49-F238E27FC236}">
                  <a16:creationId xmlns:a16="http://schemas.microsoft.com/office/drawing/2014/main" id="{60217FAC-29FE-4D6B-9BB4-FF41AA7565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4">
              <a:extLst>
                <a:ext uri="{FF2B5EF4-FFF2-40B4-BE49-F238E27FC236}">
                  <a16:creationId xmlns:a16="http://schemas.microsoft.com/office/drawing/2014/main" id="{0D3CC33A-6E36-4A72-9965-8E20FB05D1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9" name="Freeform 25">
              <a:extLst>
                <a:ext uri="{FF2B5EF4-FFF2-40B4-BE49-F238E27FC236}">
                  <a16:creationId xmlns:a16="http://schemas.microsoft.com/office/drawing/2014/main" id="{F128F04E-05CD-4035-A32B-6E9ABAB931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61" name="Rectangle 60">
            <a:extLst>
              <a:ext uri="{FF2B5EF4-FFF2-40B4-BE49-F238E27FC236}">
                <a16:creationId xmlns:a16="http://schemas.microsoft.com/office/drawing/2014/main" id="{BC2574CF-1D35-4994-87BD-5A3378E1AB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7883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9913F312-820A-E14E-AE18-F8374A0E3C2E}"/>
              </a:ext>
            </a:extLst>
          </p:cNvPr>
          <p:cNvSpPr txBox="1">
            <a:spLocks/>
          </p:cNvSpPr>
          <p:nvPr/>
        </p:nvSpPr>
        <p:spPr>
          <a:xfrm>
            <a:off x="645459" y="960120"/>
            <a:ext cx="3865695" cy="4171278"/>
          </a:xfrm>
          <a:prstGeom prst="rect">
            <a:avLst/>
          </a:prstGeom>
        </p:spPr>
        <p:txBody>
          <a:bodyPr vert="horz" lIns="228600" tIns="228600" rIns="228600" bIns="228600" rtlCol="0" anchor="ctr">
            <a:normAutofit/>
          </a:bodyPr>
          <a:lst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a:lstStyle>
          <a:p>
            <a:pPr algn="r">
              <a:spcAft>
                <a:spcPts val="600"/>
              </a:spcAft>
            </a:pPr>
            <a:r>
              <a:rPr lang="en-US" sz="4400" dirty="0"/>
              <a:t>Paris Agreement</a:t>
            </a:r>
          </a:p>
        </p:txBody>
      </p:sp>
      <p:cxnSp>
        <p:nvCxnSpPr>
          <p:cNvPr id="63" name="Straight Connector 62">
            <a:extLst>
              <a:ext uri="{FF2B5EF4-FFF2-40B4-BE49-F238E27FC236}">
                <a16:creationId xmlns:a16="http://schemas.microsoft.com/office/drawing/2014/main" id="{68B6AB33-DFE6-4FE4-94FE-C9E25424AD1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52263" y="1200150"/>
            <a:ext cx="0" cy="3543972"/>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Google Shape;115;p19">
            <a:extLst>
              <a:ext uri="{FF2B5EF4-FFF2-40B4-BE49-F238E27FC236}">
                <a16:creationId xmlns:a16="http://schemas.microsoft.com/office/drawing/2014/main" id="{3AE58DF6-B034-2442-B188-F7644AD3173E}"/>
              </a:ext>
            </a:extLst>
          </p:cNvPr>
          <p:cNvSpPr txBox="1">
            <a:spLocks/>
          </p:cNvSpPr>
          <p:nvPr/>
        </p:nvSpPr>
        <p:spPr>
          <a:xfrm>
            <a:off x="4983164" y="960120"/>
            <a:ext cx="5511800" cy="4171278"/>
          </a:xfrm>
          <a:prstGeom prst="rect">
            <a:avLst/>
          </a:prstGeom>
        </p:spPr>
        <p:txBody>
          <a:bodyPr spcFirstLastPara="1" vert="horz" lIns="91440" tIns="45720" rIns="91440" bIns="45720" rtlCol="0" anchor="ctr" anchorCtr="0">
            <a:normAutofit/>
          </a:bodyPr>
          <a:lstStyle>
            <a:lvl1pPr marL="0" indent="0" algn="l" defTabSz="914400" rtl="0" eaLnBrk="1" latinLnBrk="0" hangingPunct="1">
              <a:lnSpc>
                <a:spcPct val="100000"/>
              </a:lnSpc>
              <a:spcBef>
                <a:spcPts val="1000"/>
              </a:spcBef>
              <a:buClr>
                <a:schemeClr val="accent1"/>
              </a:buClr>
              <a:buSzPct val="110000"/>
              <a:buFont typeface="Wingdings" panose="05000000000000000000" pitchFamily="2" charset="2"/>
              <a:buNone/>
              <a:defRPr sz="2200" b="0" kern="1200" cap="all" baseline="0">
                <a:solidFill>
                  <a:schemeClr val="accent1"/>
                </a:solidFill>
                <a:effectLst/>
                <a:latin typeface="+mn-lt"/>
                <a:ea typeface="+mn-ea"/>
                <a:cs typeface="+mn-cs"/>
              </a:defRPr>
            </a:lvl1pPr>
            <a:lvl2pPr marL="4572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2000" b="1" kern="1200">
                <a:solidFill>
                  <a:schemeClr val="tx1"/>
                </a:solidFill>
                <a:effectLst/>
                <a:latin typeface="+mn-lt"/>
                <a:ea typeface="+mn-ea"/>
                <a:cs typeface="+mn-cs"/>
              </a:defRPr>
            </a:lvl2pPr>
            <a:lvl3pPr marL="9144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800" b="1" kern="1200">
                <a:solidFill>
                  <a:schemeClr val="tx1"/>
                </a:solidFill>
                <a:effectLst/>
                <a:latin typeface="+mn-lt"/>
                <a:ea typeface="+mn-ea"/>
                <a:cs typeface="+mn-cs"/>
              </a:defRPr>
            </a:lvl3pPr>
            <a:lvl4pPr marL="13716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b="1" kern="1200">
                <a:solidFill>
                  <a:schemeClr val="tx1"/>
                </a:solidFill>
                <a:effectLst/>
                <a:latin typeface="+mn-lt"/>
                <a:ea typeface="+mn-ea"/>
                <a:cs typeface="+mn-cs"/>
              </a:defRPr>
            </a:lvl4pPr>
            <a:lvl5pPr marL="18288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b="1" kern="1200">
                <a:solidFill>
                  <a:schemeClr val="tx1"/>
                </a:solidFill>
                <a:effectLst/>
                <a:latin typeface="+mn-lt"/>
                <a:ea typeface="+mn-ea"/>
                <a:cs typeface="+mn-cs"/>
              </a:defRPr>
            </a:lvl5pPr>
            <a:lvl6pPr marL="22860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b="1" kern="1200">
                <a:solidFill>
                  <a:schemeClr val="tx1"/>
                </a:solidFill>
                <a:effectLst/>
                <a:latin typeface="+mn-lt"/>
                <a:ea typeface="+mn-ea"/>
                <a:cs typeface="+mn-cs"/>
              </a:defRPr>
            </a:lvl6pPr>
            <a:lvl7pPr marL="27432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b="1" kern="1200">
                <a:solidFill>
                  <a:schemeClr val="tx1"/>
                </a:solidFill>
                <a:effectLst/>
                <a:latin typeface="+mn-lt"/>
                <a:ea typeface="+mn-ea"/>
                <a:cs typeface="+mn-cs"/>
              </a:defRPr>
            </a:lvl7pPr>
            <a:lvl8pPr marL="32004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b="1" kern="1200">
                <a:solidFill>
                  <a:schemeClr val="tx1"/>
                </a:solidFill>
                <a:effectLst/>
                <a:latin typeface="+mn-lt"/>
                <a:ea typeface="+mn-ea"/>
                <a:cs typeface="+mn-cs"/>
              </a:defRPr>
            </a:lvl8pPr>
            <a:lvl9pPr marL="36576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b="1" kern="1200">
                <a:solidFill>
                  <a:schemeClr val="tx1"/>
                </a:solidFill>
                <a:effectLst/>
                <a:latin typeface="+mn-lt"/>
                <a:ea typeface="+mn-ea"/>
                <a:cs typeface="+mn-cs"/>
              </a:defRPr>
            </a:lvl9pPr>
          </a:lstStyle>
          <a:p>
            <a:pPr marL="457200" indent="-228600">
              <a:lnSpc>
                <a:spcPct val="110000"/>
              </a:lnSpc>
              <a:spcBef>
                <a:spcPts val="0"/>
              </a:spcBef>
              <a:spcAft>
                <a:spcPts val="600"/>
              </a:spcAft>
              <a:buFont typeface="Wingdings" panose="05000000000000000000" pitchFamily="2" charset="2"/>
              <a:buChar char="§"/>
            </a:pPr>
            <a:r>
              <a:rPr lang="en-US" sz="1700" b="1" cap="none" dirty="0">
                <a:solidFill>
                  <a:schemeClr val="tx1"/>
                </a:solidFill>
              </a:rPr>
              <a:t>Aimed at controlling GHG emissions</a:t>
            </a:r>
          </a:p>
          <a:p>
            <a:pPr marL="457200" indent="-228600">
              <a:lnSpc>
                <a:spcPct val="110000"/>
              </a:lnSpc>
              <a:spcBef>
                <a:spcPts val="0"/>
              </a:spcBef>
              <a:spcAft>
                <a:spcPts val="600"/>
              </a:spcAft>
              <a:buFont typeface="Wingdings" panose="05000000000000000000" pitchFamily="2" charset="2"/>
              <a:buChar char="§"/>
            </a:pPr>
            <a:r>
              <a:rPr lang="en-US" sz="1700" b="1" cap="none" dirty="0">
                <a:solidFill>
                  <a:schemeClr val="tx1"/>
                </a:solidFill>
              </a:rPr>
              <a:t>Nationally determined contributions</a:t>
            </a:r>
          </a:p>
          <a:p>
            <a:pPr marL="457200" indent="-228600">
              <a:lnSpc>
                <a:spcPct val="110000"/>
              </a:lnSpc>
              <a:spcBef>
                <a:spcPts val="0"/>
              </a:spcBef>
              <a:spcAft>
                <a:spcPts val="600"/>
              </a:spcAft>
              <a:buFont typeface="Wingdings" panose="05000000000000000000" pitchFamily="2" charset="2"/>
              <a:buChar char="§"/>
            </a:pPr>
            <a:r>
              <a:rPr lang="en-US" sz="1700" b="1" cap="none" dirty="0">
                <a:solidFill>
                  <a:schemeClr val="tx1"/>
                </a:solidFill>
              </a:rPr>
              <a:t>Global </a:t>
            </a:r>
            <a:r>
              <a:rPr lang="en-US" sz="1700" b="1" cap="none" dirty="0" err="1">
                <a:solidFill>
                  <a:schemeClr val="tx1"/>
                </a:solidFill>
              </a:rPr>
              <a:t>stocktakes</a:t>
            </a:r>
            <a:endParaRPr lang="en-US" sz="1700" b="1" cap="none" dirty="0">
              <a:solidFill>
                <a:schemeClr val="tx1"/>
              </a:solidFill>
            </a:endParaRPr>
          </a:p>
          <a:p>
            <a:pPr marL="914400" lvl="1" indent="-228600">
              <a:lnSpc>
                <a:spcPct val="110000"/>
              </a:lnSpc>
              <a:spcBef>
                <a:spcPts val="0"/>
              </a:spcBef>
              <a:spcAft>
                <a:spcPts val="600"/>
              </a:spcAft>
              <a:buFont typeface="Wingdings" panose="05000000000000000000" pitchFamily="2" charset="2"/>
              <a:buChar char="§"/>
            </a:pPr>
            <a:r>
              <a:rPr lang="en-US" sz="1700" b="0" dirty="0"/>
              <a:t>2023</a:t>
            </a:r>
          </a:p>
          <a:p>
            <a:pPr marL="457200" indent="-228600">
              <a:lnSpc>
                <a:spcPct val="110000"/>
              </a:lnSpc>
              <a:spcBef>
                <a:spcPts val="0"/>
              </a:spcBef>
              <a:spcAft>
                <a:spcPts val="600"/>
              </a:spcAft>
              <a:buFont typeface="Wingdings" panose="05000000000000000000" pitchFamily="2" charset="2"/>
              <a:buChar char="§"/>
            </a:pPr>
            <a:r>
              <a:rPr lang="en-US" sz="1700" b="1" cap="none" dirty="0">
                <a:solidFill>
                  <a:schemeClr val="tx1"/>
                </a:solidFill>
              </a:rPr>
              <a:t>COPs</a:t>
            </a:r>
          </a:p>
          <a:p>
            <a:pPr marL="457200" indent="-228600">
              <a:lnSpc>
                <a:spcPct val="110000"/>
              </a:lnSpc>
              <a:spcBef>
                <a:spcPts val="0"/>
              </a:spcBef>
              <a:spcAft>
                <a:spcPts val="600"/>
              </a:spcAft>
              <a:buFont typeface="Wingdings" panose="05000000000000000000" pitchFamily="2" charset="2"/>
              <a:buChar char="§"/>
            </a:pPr>
            <a:r>
              <a:rPr lang="en-US" sz="1700" b="1" cap="none" dirty="0">
                <a:solidFill>
                  <a:schemeClr val="tx1"/>
                </a:solidFill>
              </a:rPr>
              <a:t>Investment on clean energy </a:t>
            </a:r>
          </a:p>
          <a:p>
            <a:pPr marL="457200" indent="-228600">
              <a:lnSpc>
                <a:spcPct val="110000"/>
              </a:lnSpc>
              <a:spcBef>
                <a:spcPts val="0"/>
              </a:spcBef>
              <a:spcAft>
                <a:spcPts val="600"/>
              </a:spcAft>
              <a:buFont typeface="Wingdings" panose="05000000000000000000" pitchFamily="2" charset="2"/>
              <a:buChar char="§"/>
            </a:pPr>
            <a:r>
              <a:rPr lang="en-US" sz="1700" b="1" cap="none" dirty="0">
                <a:solidFill>
                  <a:schemeClr val="tx1"/>
                </a:solidFill>
              </a:rPr>
              <a:t>Assistance for the Global South</a:t>
            </a:r>
          </a:p>
        </p:txBody>
      </p:sp>
      <p:pic>
        <p:nvPicPr>
          <p:cNvPr id="4" name="Audio 3">
            <a:hlinkClick r:id="" action="ppaction://media"/>
            <a:extLst>
              <a:ext uri="{FF2B5EF4-FFF2-40B4-BE49-F238E27FC236}">
                <a16:creationId xmlns:a16="http://schemas.microsoft.com/office/drawing/2014/main" id="{36B8C9A8-6EAF-E246-A9C8-253D5DC4D7D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69415979"/>
      </p:ext>
    </p:extLst>
  </p:cSld>
  <p:clrMapOvr>
    <a:masterClrMapping/>
  </p:clrMapOvr>
  <mc:AlternateContent xmlns:mc="http://schemas.openxmlformats.org/markup-compatibility/2006">
    <mc:Choice xmlns:p14="http://schemas.microsoft.com/office/powerpoint/2010/main" Requires="p14">
      <p:transition spd="slow" p14:dur="2000" advTm="50937"/>
    </mc:Choice>
    <mc:Fallback>
      <p:transition spd="slow" advTm="509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B2C7F-7EAC-2E4B-9205-19416355D09B}"/>
              </a:ext>
            </a:extLst>
          </p:cNvPr>
          <p:cNvSpPr>
            <a:spLocks noGrp="1"/>
          </p:cNvSpPr>
          <p:nvPr>
            <p:ph type="title"/>
          </p:nvPr>
        </p:nvSpPr>
        <p:spPr/>
        <p:txBody>
          <a:bodyPr/>
          <a:lstStyle/>
          <a:p>
            <a:r>
              <a:rPr lang="en-US" dirty="0"/>
              <a:t>Why Have MEAs Failed?</a:t>
            </a:r>
          </a:p>
        </p:txBody>
      </p:sp>
      <p:sp>
        <p:nvSpPr>
          <p:cNvPr id="3" name="Content Placeholder 2">
            <a:extLst>
              <a:ext uri="{FF2B5EF4-FFF2-40B4-BE49-F238E27FC236}">
                <a16:creationId xmlns:a16="http://schemas.microsoft.com/office/drawing/2014/main" id="{B50F40EF-251F-D244-9509-D59067D1B8F0}"/>
              </a:ext>
            </a:extLst>
          </p:cNvPr>
          <p:cNvSpPr>
            <a:spLocks noGrp="1"/>
          </p:cNvSpPr>
          <p:nvPr>
            <p:ph idx="1"/>
          </p:nvPr>
        </p:nvSpPr>
        <p:spPr/>
        <p:txBody>
          <a:bodyPr/>
          <a:lstStyle/>
          <a:p>
            <a:pPr marL="457200" lvl="0" indent="-342900">
              <a:spcBef>
                <a:spcPts val="0"/>
              </a:spcBef>
              <a:buSzPts val="1800"/>
              <a:buChar char="▫"/>
            </a:pPr>
            <a:r>
              <a:rPr lang="en-US" b="1" dirty="0">
                <a:solidFill>
                  <a:schemeClr val="accent2"/>
                </a:solidFill>
              </a:rPr>
              <a:t>Lack of global support</a:t>
            </a:r>
          </a:p>
          <a:p>
            <a:pPr marL="914400" lvl="1" indent="-342900">
              <a:spcBef>
                <a:spcPts val="0"/>
              </a:spcBef>
              <a:buSzPts val="1800"/>
              <a:buChar char="⬝"/>
            </a:pPr>
            <a:r>
              <a:rPr lang="en-US" sz="1800" dirty="0"/>
              <a:t>Low ratification</a:t>
            </a:r>
          </a:p>
          <a:p>
            <a:pPr marL="457200" lvl="0" indent="-342900">
              <a:spcBef>
                <a:spcPts val="0"/>
              </a:spcBef>
              <a:buSzPts val="1800"/>
              <a:buChar char="▫"/>
            </a:pPr>
            <a:r>
              <a:rPr lang="en-US" b="1" dirty="0">
                <a:solidFill>
                  <a:schemeClr val="accent2"/>
                </a:solidFill>
              </a:rPr>
              <a:t>Poor Construction</a:t>
            </a:r>
          </a:p>
          <a:p>
            <a:pPr marL="914400" lvl="1" indent="-342900">
              <a:spcBef>
                <a:spcPts val="0"/>
              </a:spcBef>
              <a:buSzPts val="1800"/>
              <a:buChar char="⬝"/>
            </a:pPr>
            <a:r>
              <a:rPr lang="en-US" sz="1800" dirty="0"/>
              <a:t>No incentive to fulfill commitment either through lack of compliance or lack of support</a:t>
            </a:r>
          </a:p>
          <a:p>
            <a:pPr marL="457200" lvl="0" indent="-342900">
              <a:spcBef>
                <a:spcPts val="0"/>
              </a:spcBef>
              <a:buSzPts val="1800"/>
              <a:buChar char="▫"/>
            </a:pPr>
            <a:r>
              <a:rPr lang="en-US" b="1" dirty="0">
                <a:solidFill>
                  <a:schemeClr val="accent2"/>
                </a:solidFill>
              </a:rPr>
              <a:t>Geopolitical Conflict</a:t>
            </a:r>
          </a:p>
          <a:p>
            <a:pPr marL="914400" lvl="1" indent="-342900">
              <a:spcBef>
                <a:spcPts val="0"/>
              </a:spcBef>
              <a:buSzPts val="1800"/>
              <a:buChar char="⬝"/>
            </a:pPr>
            <a:r>
              <a:rPr lang="en-US" sz="1800" dirty="0"/>
              <a:t>Lowest Common Denominator Problem (LCD)</a:t>
            </a:r>
          </a:p>
          <a:p>
            <a:pPr marL="914400" lvl="1" indent="-342900">
              <a:spcBef>
                <a:spcPts val="0"/>
              </a:spcBef>
              <a:buSzPts val="1800"/>
              <a:buChar char="⬝"/>
            </a:pPr>
            <a:r>
              <a:rPr lang="en-US" sz="1800" dirty="0"/>
              <a:t>North Vs South</a:t>
            </a:r>
          </a:p>
          <a:p>
            <a:endParaRPr lang="en-US" dirty="0"/>
          </a:p>
        </p:txBody>
      </p:sp>
      <p:sp>
        <p:nvSpPr>
          <p:cNvPr id="4" name="Rectangle 3">
            <a:extLst>
              <a:ext uri="{FF2B5EF4-FFF2-40B4-BE49-F238E27FC236}">
                <a16:creationId xmlns:a16="http://schemas.microsoft.com/office/drawing/2014/main" id="{D7D44507-2E71-C94E-9D5E-2ECCF169FAED}"/>
              </a:ext>
            </a:extLst>
          </p:cNvPr>
          <p:cNvSpPr/>
          <p:nvPr/>
        </p:nvSpPr>
        <p:spPr>
          <a:xfrm>
            <a:off x="2482603" y="4897230"/>
            <a:ext cx="1043608" cy="30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Audio 6">
            <a:hlinkClick r:id="" action="ppaction://media"/>
            <a:extLst>
              <a:ext uri="{FF2B5EF4-FFF2-40B4-BE49-F238E27FC236}">
                <a16:creationId xmlns:a16="http://schemas.microsoft.com/office/drawing/2014/main" id="{802004BE-8021-EB47-BA44-A22D34E39FC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9151948"/>
      </p:ext>
    </p:extLst>
  </p:cSld>
  <p:clrMapOvr>
    <a:masterClrMapping/>
  </p:clrMapOvr>
  <mc:AlternateContent xmlns:mc="http://schemas.openxmlformats.org/markup-compatibility/2006">
    <mc:Choice xmlns:p14="http://schemas.microsoft.com/office/powerpoint/2010/main" Requires="p14">
      <p:transition spd="slow" p14:dur="2000" advTm="89974"/>
    </mc:Choice>
    <mc:Fallback>
      <p:transition spd="slow" advTm="89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2" name="Rectangle 6">
            <a:extLst>
              <a:ext uri="{FF2B5EF4-FFF2-40B4-BE49-F238E27FC236}">
                <a16:creationId xmlns:a16="http://schemas.microsoft.com/office/drawing/2014/main" id="{53BB5D57-6178-4F62-B472-0312F6D95A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748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4800B320-C486-4967-AFB8-58E3EBDA9EF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20624" y="0"/>
            <a:ext cx="12584114" cy="6853238"/>
            <a:chOff x="-417513" y="0"/>
            <a:chExt cx="12584114" cy="6853238"/>
          </a:xfrm>
        </p:grpSpPr>
        <p:sp>
          <p:nvSpPr>
            <p:cNvPr id="10" name="Freeform 5">
              <a:extLst>
                <a:ext uri="{FF2B5EF4-FFF2-40B4-BE49-F238E27FC236}">
                  <a16:creationId xmlns:a16="http://schemas.microsoft.com/office/drawing/2014/main" id="{B6E6BEB2-753A-4253-9BE2-9E569A8A5E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1" name="Freeform 6">
              <a:extLst>
                <a:ext uri="{FF2B5EF4-FFF2-40B4-BE49-F238E27FC236}">
                  <a16:creationId xmlns:a16="http://schemas.microsoft.com/office/drawing/2014/main" id="{196A6026-E2E2-4401-BB72-F8314907AB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2" name="Freeform 7">
              <a:extLst>
                <a:ext uri="{FF2B5EF4-FFF2-40B4-BE49-F238E27FC236}">
                  <a16:creationId xmlns:a16="http://schemas.microsoft.com/office/drawing/2014/main" id="{C852B828-3E4B-4404-AEE7-815B0B6EEB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8">
              <a:extLst>
                <a:ext uri="{FF2B5EF4-FFF2-40B4-BE49-F238E27FC236}">
                  <a16:creationId xmlns:a16="http://schemas.microsoft.com/office/drawing/2014/main" id="{B2BAC571-023A-4027-9689-5A7375FE53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4" name="Freeform 9">
              <a:extLst>
                <a:ext uri="{FF2B5EF4-FFF2-40B4-BE49-F238E27FC236}">
                  <a16:creationId xmlns:a16="http://schemas.microsoft.com/office/drawing/2014/main" id="{6BB424FB-2158-48AB-9A28-A11889AA5A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5" name="Freeform 10">
              <a:extLst>
                <a:ext uri="{FF2B5EF4-FFF2-40B4-BE49-F238E27FC236}">
                  <a16:creationId xmlns:a16="http://schemas.microsoft.com/office/drawing/2014/main" id="{BE5FA512-D3FE-4F91-AE23-51DAAAA74E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6" name="Freeform 11">
              <a:extLst>
                <a:ext uri="{FF2B5EF4-FFF2-40B4-BE49-F238E27FC236}">
                  <a16:creationId xmlns:a16="http://schemas.microsoft.com/office/drawing/2014/main" id="{83CF3A0A-06AA-4987-8182-4F86E662EC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12">
              <a:extLst>
                <a:ext uri="{FF2B5EF4-FFF2-40B4-BE49-F238E27FC236}">
                  <a16:creationId xmlns:a16="http://schemas.microsoft.com/office/drawing/2014/main" id="{969C6F15-1F6D-46D5-8C47-3FBC312536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3">
              <a:extLst>
                <a:ext uri="{FF2B5EF4-FFF2-40B4-BE49-F238E27FC236}">
                  <a16:creationId xmlns:a16="http://schemas.microsoft.com/office/drawing/2014/main" id="{01E2B94D-4E93-4C11-A1FC-B3A6E8CC5F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4">
              <a:extLst>
                <a:ext uri="{FF2B5EF4-FFF2-40B4-BE49-F238E27FC236}">
                  <a16:creationId xmlns:a16="http://schemas.microsoft.com/office/drawing/2014/main" id="{F47C1110-8C08-4C26-BD0D-3083BFAC1D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5">
              <a:extLst>
                <a:ext uri="{FF2B5EF4-FFF2-40B4-BE49-F238E27FC236}">
                  <a16:creationId xmlns:a16="http://schemas.microsoft.com/office/drawing/2014/main" id="{3085CEBC-D1F5-4F82-93C8-8ED38B7CBE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6">
              <a:extLst>
                <a:ext uri="{FF2B5EF4-FFF2-40B4-BE49-F238E27FC236}">
                  <a16:creationId xmlns:a16="http://schemas.microsoft.com/office/drawing/2014/main" id="{3ED8F25D-E867-46B6-A62D-3B21147680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7">
              <a:extLst>
                <a:ext uri="{FF2B5EF4-FFF2-40B4-BE49-F238E27FC236}">
                  <a16:creationId xmlns:a16="http://schemas.microsoft.com/office/drawing/2014/main" id="{6BB81545-0C01-4B56-BADD-6B7D5B72AF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8">
              <a:extLst>
                <a:ext uri="{FF2B5EF4-FFF2-40B4-BE49-F238E27FC236}">
                  <a16:creationId xmlns:a16="http://schemas.microsoft.com/office/drawing/2014/main" id="{A1574FCC-646A-4771-AB54-A44212F198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9">
              <a:extLst>
                <a:ext uri="{FF2B5EF4-FFF2-40B4-BE49-F238E27FC236}">
                  <a16:creationId xmlns:a16="http://schemas.microsoft.com/office/drawing/2014/main" id="{A56CC2BC-E51D-4A79-AA80-770FAA7844E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20">
              <a:extLst>
                <a:ext uri="{FF2B5EF4-FFF2-40B4-BE49-F238E27FC236}">
                  <a16:creationId xmlns:a16="http://schemas.microsoft.com/office/drawing/2014/main" id="{C95E0495-B7F8-44C5-AD1F-5F3C8633E3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6" name="Freeform 21">
              <a:extLst>
                <a:ext uri="{FF2B5EF4-FFF2-40B4-BE49-F238E27FC236}">
                  <a16:creationId xmlns:a16="http://schemas.microsoft.com/office/drawing/2014/main" id="{28C1E7AA-A198-498A-9426-7632D7AA3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27" name="Freeform 22">
              <a:extLst>
                <a:ext uri="{FF2B5EF4-FFF2-40B4-BE49-F238E27FC236}">
                  <a16:creationId xmlns:a16="http://schemas.microsoft.com/office/drawing/2014/main" id="{96410611-0DF8-42D3-91B1-B87AE692EB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8" name="Freeform 23">
              <a:extLst>
                <a:ext uri="{FF2B5EF4-FFF2-40B4-BE49-F238E27FC236}">
                  <a16:creationId xmlns:a16="http://schemas.microsoft.com/office/drawing/2014/main" id="{EACF821F-24B2-49B5-8688-744B0EADF0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4">
              <a:extLst>
                <a:ext uri="{FF2B5EF4-FFF2-40B4-BE49-F238E27FC236}">
                  <a16:creationId xmlns:a16="http://schemas.microsoft.com/office/drawing/2014/main" id="{418BD791-FEEE-4A18-A5EF-F3815F184C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3" name="Freeform 25">
              <a:extLst>
                <a:ext uri="{FF2B5EF4-FFF2-40B4-BE49-F238E27FC236}">
                  <a16:creationId xmlns:a16="http://schemas.microsoft.com/office/drawing/2014/main" id="{D5D16C8F-EA4F-447C-934A-06E7BFAE92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pic>
        <p:nvPicPr>
          <p:cNvPr id="2" name="Picture 1" descr="A picture containing chart&#10;&#10;Description automatically generated">
            <a:extLst>
              <a:ext uri="{FF2B5EF4-FFF2-40B4-BE49-F238E27FC236}">
                <a16:creationId xmlns:a16="http://schemas.microsoft.com/office/drawing/2014/main" id="{B1AD113F-FDC5-7946-8569-DAE5FCBE3507}"/>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2058996" y="643467"/>
            <a:ext cx="8074008" cy="5571066"/>
          </a:xfrm>
          <a:prstGeom prst="rect">
            <a:avLst/>
          </a:prstGeom>
        </p:spPr>
      </p:pic>
      <p:pic>
        <p:nvPicPr>
          <p:cNvPr id="3" name="Audio 2">
            <a:hlinkClick r:id="" action="ppaction://media"/>
            <a:extLst>
              <a:ext uri="{FF2B5EF4-FFF2-40B4-BE49-F238E27FC236}">
                <a16:creationId xmlns:a16="http://schemas.microsoft.com/office/drawing/2014/main" id="{90B0CD0B-6493-C346-8FF4-240C2C7A7E6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6050063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000" advTm="150124"/>
    </mc:Choice>
    <mc:Fallback>
      <p:transition spd="slow" advTm="1501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97C35AE-4F94-2546-9E4E-EADB4432C8CF}"/>
              </a:ext>
            </a:extLst>
          </p:cNvPr>
          <p:cNvSpPr txBox="1"/>
          <p:nvPr/>
        </p:nvSpPr>
        <p:spPr>
          <a:xfrm>
            <a:off x="4452258" y="2151727"/>
            <a:ext cx="3287484" cy="2554545"/>
          </a:xfrm>
          <a:prstGeom prst="rect">
            <a:avLst/>
          </a:prstGeom>
          <a:noFill/>
        </p:spPr>
        <p:txBody>
          <a:bodyPr wrap="square" rtlCol="0">
            <a:spAutoFit/>
          </a:bodyPr>
          <a:lstStyle/>
          <a:p>
            <a:pPr algn="ctr"/>
            <a:r>
              <a:rPr lang="en-US" sz="8000" dirty="0"/>
              <a:t>Thank You!</a:t>
            </a:r>
          </a:p>
        </p:txBody>
      </p:sp>
      <p:pic>
        <p:nvPicPr>
          <p:cNvPr id="3" name="Audio 2">
            <a:hlinkClick r:id="" action="ppaction://media"/>
            <a:extLst>
              <a:ext uri="{FF2B5EF4-FFF2-40B4-BE49-F238E27FC236}">
                <a16:creationId xmlns:a16="http://schemas.microsoft.com/office/drawing/2014/main" id="{0EC9ADF7-38E4-6A43-9771-D2CCE90EEB1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36571171"/>
      </p:ext>
    </p:extLst>
  </p:cSld>
  <p:clrMapOvr>
    <a:masterClrMapping/>
  </p:clrMapOvr>
  <mc:AlternateContent xmlns:mc="http://schemas.openxmlformats.org/markup-compatibility/2006">
    <mc:Choice xmlns:p14="http://schemas.microsoft.com/office/powerpoint/2010/main" Requires="p14">
      <p:transition spd="slow" p14:dur="2000" advTm="9869"/>
    </mc:Choice>
    <mc:Fallback>
      <p:transition spd="slow" advTm="98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97C35AE-4F94-2546-9E4E-EADB4432C8CF}"/>
              </a:ext>
            </a:extLst>
          </p:cNvPr>
          <p:cNvSpPr txBox="1"/>
          <p:nvPr/>
        </p:nvSpPr>
        <p:spPr>
          <a:xfrm>
            <a:off x="3086100" y="2459504"/>
            <a:ext cx="6019799" cy="1938992"/>
          </a:xfrm>
          <a:prstGeom prst="rect">
            <a:avLst/>
          </a:prstGeom>
          <a:noFill/>
        </p:spPr>
        <p:txBody>
          <a:bodyPr wrap="square" rtlCol="0">
            <a:spAutoFit/>
          </a:bodyPr>
          <a:lstStyle/>
          <a:p>
            <a:pPr algn="ctr"/>
            <a:r>
              <a:rPr lang="en-US" sz="6000" dirty="0"/>
              <a:t>See Full Thesis for Work Cited</a:t>
            </a:r>
          </a:p>
        </p:txBody>
      </p:sp>
      <p:pic>
        <p:nvPicPr>
          <p:cNvPr id="4" name="Audio 3">
            <a:hlinkClick r:id="" action="ppaction://media"/>
            <a:extLst>
              <a:ext uri="{FF2B5EF4-FFF2-40B4-BE49-F238E27FC236}">
                <a16:creationId xmlns:a16="http://schemas.microsoft.com/office/drawing/2014/main" id="{E202E6CA-7ABA-B548-995C-84C34A1AC22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74726903"/>
      </p:ext>
    </p:extLst>
  </p:cSld>
  <p:clrMapOvr>
    <a:masterClrMapping/>
  </p:clrMapOvr>
  <mc:AlternateContent xmlns:mc="http://schemas.openxmlformats.org/markup-compatibility/2006">
    <mc:Choice xmlns:p14="http://schemas.microsoft.com/office/powerpoint/2010/main" Requires="p14">
      <p:transition spd="slow" p14:dur="2000" advTm="11390"/>
    </mc:Choice>
    <mc:Fallback>
      <p:transition spd="slow" advTm="113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92C0C-CC34-3847-80DD-A16791BEAE75}"/>
              </a:ext>
            </a:extLst>
          </p:cNvPr>
          <p:cNvSpPr>
            <a:spLocks noGrp="1"/>
          </p:cNvSpPr>
          <p:nvPr>
            <p:ph type="title"/>
          </p:nvPr>
        </p:nvSpPr>
        <p:spPr>
          <a:xfrm>
            <a:off x="3344214" y="2110154"/>
            <a:ext cx="5490224" cy="3083169"/>
          </a:xfrm>
        </p:spPr>
        <p:txBody>
          <a:bodyPr>
            <a:noAutofit/>
          </a:bodyPr>
          <a:lstStyle/>
          <a:p>
            <a:r>
              <a:rPr lang="en-US" sz="2400" dirty="0"/>
              <a:t> I argue that incorporating balanced institutional design mechanisms improves the success of MEAs on both accounts of my two-pronged definition. Adding detailed flexibility provisions within MEAs increases state signatories and their willingness to make strong commitments, while comprehensive compliance measures increases adherence to environmental goals and avoid the risk of too much flexibility undermining the objective of the agreement.</a:t>
            </a:r>
          </a:p>
        </p:txBody>
      </p:sp>
      <p:sp>
        <p:nvSpPr>
          <p:cNvPr id="4" name="Rectangle 3">
            <a:extLst>
              <a:ext uri="{FF2B5EF4-FFF2-40B4-BE49-F238E27FC236}">
                <a16:creationId xmlns:a16="http://schemas.microsoft.com/office/drawing/2014/main" id="{E419CB7D-1526-284F-9CAE-DEBBA02C107F}"/>
              </a:ext>
            </a:extLst>
          </p:cNvPr>
          <p:cNvSpPr/>
          <p:nvPr/>
        </p:nvSpPr>
        <p:spPr>
          <a:xfrm>
            <a:off x="5574146" y="5310886"/>
            <a:ext cx="1043608" cy="5358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ubtitle 2">
            <a:extLst>
              <a:ext uri="{FF2B5EF4-FFF2-40B4-BE49-F238E27FC236}">
                <a16:creationId xmlns:a16="http://schemas.microsoft.com/office/drawing/2014/main" id="{7B9F5F9B-BB40-AC44-81F5-0C612BA70444}"/>
              </a:ext>
            </a:extLst>
          </p:cNvPr>
          <p:cNvSpPr txBox="1">
            <a:spLocks/>
          </p:cNvSpPr>
          <p:nvPr/>
        </p:nvSpPr>
        <p:spPr>
          <a:xfrm>
            <a:off x="3344213" y="1392108"/>
            <a:ext cx="5490225" cy="428252"/>
          </a:xfrm>
          <a:prstGeom prst="rect">
            <a:avLst/>
          </a:prstGeom>
        </p:spPr>
        <p:txBody>
          <a:bodyPr vert="horz" lIns="91440" tIns="0" rIns="91440" bIns="45720" rtlCol="0">
            <a:normAutofit/>
          </a:bodyPr>
          <a:lstStyle>
            <a:lvl1pPr marL="0" indent="0" algn="ctr" defTabSz="914400" rtl="0" eaLnBrk="1" latinLnBrk="0" hangingPunct="1">
              <a:lnSpc>
                <a:spcPct val="100000"/>
              </a:lnSpc>
              <a:spcBef>
                <a:spcPts val="1000"/>
              </a:spcBef>
              <a:buClr>
                <a:schemeClr val="accent1"/>
              </a:buClr>
              <a:buSzPct val="110000"/>
              <a:buFont typeface="Wingdings" panose="05000000000000000000" pitchFamily="2" charset="2"/>
              <a:buNone/>
              <a:defRPr sz="1800" b="0" kern="1200">
                <a:solidFill>
                  <a:srgbClr val="FFFEFF"/>
                </a:solidFill>
                <a:effectLst/>
                <a:latin typeface="+mn-lt"/>
                <a:ea typeface="+mn-ea"/>
                <a:cs typeface="+mn-cs"/>
              </a:defRPr>
            </a:lvl1pPr>
            <a:lvl2pPr marL="4572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800" kern="1200">
                <a:solidFill>
                  <a:schemeClr val="tx1"/>
                </a:solidFill>
                <a:effectLst/>
                <a:latin typeface="+mn-lt"/>
                <a:ea typeface="+mn-ea"/>
                <a:cs typeface="+mn-cs"/>
              </a:defRPr>
            </a:lvl2pPr>
            <a:lvl3pPr marL="9144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800" kern="1200">
                <a:solidFill>
                  <a:schemeClr val="tx1"/>
                </a:solidFill>
                <a:effectLst/>
                <a:latin typeface="+mn-lt"/>
                <a:ea typeface="+mn-ea"/>
                <a:cs typeface="+mn-cs"/>
              </a:defRPr>
            </a:lvl3pPr>
            <a:lvl4pPr marL="13716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4pPr>
            <a:lvl5pPr marL="18288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5pPr>
            <a:lvl6pPr marL="22860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9pPr>
          </a:lstStyle>
          <a:p>
            <a:r>
              <a:rPr lang="en-US" sz="2400" dirty="0"/>
              <a:t>Argument</a:t>
            </a:r>
          </a:p>
        </p:txBody>
      </p:sp>
      <p:pic>
        <p:nvPicPr>
          <p:cNvPr id="7" name="Audio 6">
            <a:hlinkClick r:id="" action="ppaction://media"/>
            <a:extLst>
              <a:ext uri="{FF2B5EF4-FFF2-40B4-BE49-F238E27FC236}">
                <a16:creationId xmlns:a16="http://schemas.microsoft.com/office/drawing/2014/main" id="{E7069356-5075-2C4F-AE7C-58184C46C98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67072496"/>
      </p:ext>
    </p:extLst>
  </p:cSld>
  <p:clrMapOvr>
    <a:masterClrMapping/>
  </p:clrMapOvr>
  <mc:AlternateContent xmlns:mc="http://schemas.openxmlformats.org/markup-compatibility/2006">
    <mc:Choice xmlns:p14="http://schemas.microsoft.com/office/powerpoint/2010/main" Requires="p14">
      <p:transition spd="slow" p14:dur="2000" advTm="106936"/>
    </mc:Choice>
    <mc:Fallback>
      <p:transition spd="slow" advTm="1069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58876FC7-262C-4D21-BF78-6A5AC136685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8" name="Freeform 5">
              <a:extLst>
                <a:ext uri="{FF2B5EF4-FFF2-40B4-BE49-F238E27FC236}">
                  <a16:creationId xmlns:a16="http://schemas.microsoft.com/office/drawing/2014/main" id="{ABE409A9-3B26-4DE4-A0DF-736A57D7D9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 name="Freeform 6">
              <a:extLst>
                <a:ext uri="{FF2B5EF4-FFF2-40B4-BE49-F238E27FC236}">
                  <a16:creationId xmlns:a16="http://schemas.microsoft.com/office/drawing/2014/main" id="{DDFC98DB-AE56-4BC5-A7FC-E1958210DF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 name="Freeform 7">
              <a:extLst>
                <a:ext uri="{FF2B5EF4-FFF2-40B4-BE49-F238E27FC236}">
                  <a16:creationId xmlns:a16="http://schemas.microsoft.com/office/drawing/2014/main" id="{04C56DFB-4797-43DA-AF68-54F5A02880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1" name="Freeform 8">
              <a:extLst>
                <a:ext uri="{FF2B5EF4-FFF2-40B4-BE49-F238E27FC236}">
                  <a16:creationId xmlns:a16="http://schemas.microsoft.com/office/drawing/2014/main" id="{A2E5DA65-4E8C-4ED5-BB6A-C4E1072C3E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2" name="Freeform 9">
              <a:extLst>
                <a:ext uri="{FF2B5EF4-FFF2-40B4-BE49-F238E27FC236}">
                  <a16:creationId xmlns:a16="http://schemas.microsoft.com/office/drawing/2014/main" id="{D6D08778-9B28-4AB2-8301-3751F4DAF3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10">
              <a:extLst>
                <a:ext uri="{FF2B5EF4-FFF2-40B4-BE49-F238E27FC236}">
                  <a16:creationId xmlns:a16="http://schemas.microsoft.com/office/drawing/2014/main" id="{B6E71DBF-240E-4319-BE17-2155D0DCAA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11">
              <a:extLst>
                <a:ext uri="{FF2B5EF4-FFF2-40B4-BE49-F238E27FC236}">
                  <a16:creationId xmlns:a16="http://schemas.microsoft.com/office/drawing/2014/main" id="{2235DD60-9149-4F52-BA2C-888BBDF8BE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5" name="Freeform 12">
              <a:extLst>
                <a:ext uri="{FF2B5EF4-FFF2-40B4-BE49-F238E27FC236}">
                  <a16:creationId xmlns:a16="http://schemas.microsoft.com/office/drawing/2014/main" id="{1FDAF4AB-72D9-49A1-A44E-F2E4325448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6" name="Freeform 13">
              <a:extLst>
                <a:ext uri="{FF2B5EF4-FFF2-40B4-BE49-F238E27FC236}">
                  <a16:creationId xmlns:a16="http://schemas.microsoft.com/office/drawing/2014/main" id="{7C74439E-2FCE-4914-B25A-0E2EACF648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7" name="Freeform 14">
              <a:extLst>
                <a:ext uri="{FF2B5EF4-FFF2-40B4-BE49-F238E27FC236}">
                  <a16:creationId xmlns:a16="http://schemas.microsoft.com/office/drawing/2014/main" id="{6F2AC5F5-24C6-4B21-B2A6-14E2A3DDE3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8" name="Freeform 15">
              <a:extLst>
                <a:ext uri="{FF2B5EF4-FFF2-40B4-BE49-F238E27FC236}">
                  <a16:creationId xmlns:a16="http://schemas.microsoft.com/office/drawing/2014/main" id="{53E026AA-CFCC-425A-AEBB-5AF946E737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9" name="Freeform 16">
              <a:extLst>
                <a:ext uri="{FF2B5EF4-FFF2-40B4-BE49-F238E27FC236}">
                  <a16:creationId xmlns:a16="http://schemas.microsoft.com/office/drawing/2014/main" id="{CFB34E43-D7A7-44DD-B688-0C80F75A5F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0" name="Freeform 17">
              <a:extLst>
                <a:ext uri="{FF2B5EF4-FFF2-40B4-BE49-F238E27FC236}">
                  <a16:creationId xmlns:a16="http://schemas.microsoft.com/office/drawing/2014/main" id="{79E6D206-E674-40DF-B2D9-F4D4C81F22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8">
              <a:extLst>
                <a:ext uri="{FF2B5EF4-FFF2-40B4-BE49-F238E27FC236}">
                  <a16:creationId xmlns:a16="http://schemas.microsoft.com/office/drawing/2014/main" id="{B8D71898-E190-48BB-9FA1-B18CFBECD18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9">
              <a:extLst>
                <a:ext uri="{FF2B5EF4-FFF2-40B4-BE49-F238E27FC236}">
                  <a16:creationId xmlns:a16="http://schemas.microsoft.com/office/drawing/2014/main" id="{02FEB4C2-E567-43E3-982F-9FC2F85BB0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20">
              <a:extLst>
                <a:ext uri="{FF2B5EF4-FFF2-40B4-BE49-F238E27FC236}">
                  <a16:creationId xmlns:a16="http://schemas.microsoft.com/office/drawing/2014/main" id="{F3A5AE10-E218-4DE4-8C8A-E5DEF1CF60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21">
              <a:extLst>
                <a:ext uri="{FF2B5EF4-FFF2-40B4-BE49-F238E27FC236}">
                  <a16:creationId xmlns:a16="http://schemas.microsoft.com/office/drawing/2014/main" id="{E6D62A9D-DBC0-4C69-A05C-785CCECCE1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22">
              <a:extLst>
                <a:ext uri="{FF2B5EF4-FFF2-40B4-BE49-F238E27FC236}">
                  <a16:creationId xmlns:a16="http://schemas.microsoft.com/office/drawing/2014/main" id="{45CCB5FD-6E4A-498D-B96B-BB4FCC1DEE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6" name="Freeform 23">
              <a:extLst>
                <a:ext uri="{FF2B5EF4-FFF2-40B4-BE49-F238E27FC236}">
                  <a16:creationId xmlns:a16="http://schemas.microsoft.com/office/drawing/2014/main" id="{8CB57E2B-3E69-4131-A938-EE548A3E5F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8" name="Group 27">
            <a:extLst>
              <a:ext uri="{FF2B5EF4-FFF2-40B4-BE49-F238E27FC236}">
                <a16:creationId xmlns:a16="http://schemas.microsoft.com/office/drawing/2014/main" id="{183BD171-940D-49F9-A450-D14C7C7B5F7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29" name="Rectangle 28">
              <a:extLst>
                <a:ext uri="{FF2B5EF4-FFF2-40B4-BE49-F238E27FC236}">
                  <a16:creationId xmlns:a16="http://schemas.microsoft.com/office/drawing/2014/main" id="{CA28A8C9-77D1-4849-86D2-1275065E27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Isosceles Triangle 29">
              <a:extLst>
                <a:ext uri="{FF2B5EF4-FFF2-40B4-BE49-F238E27FC236}">
                  <a16:creationId xmlns:a16="http://schemas.microsoft.com/office/drawing/2014/main" id="{0C209A80-098E-469E-8C00-C6968D0D3F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Rectangle 30">
              <a:extLst>
                <a:ext uri="{FF2B5EF4-FFF2-40B4-BE49-F238E27FC236}">
                  <a16:creationId xmlns:a16="http://schemas.microsoft.com/office/drawing/2014/main" id="{D400F9E1-E8F2-45AE-AB64-B12ACDD4E2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3" name="Rectangle 32">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3061" cy="68692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36"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7"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8"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39"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4"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5"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47"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48"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54"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56" name="Freeform: Shape 55">
            <a:extLst>
              <a:ext uri="{FF2B5EF4-FFF2-40B4-BE49-F238E27FC236}">
                <a16:creationId xmlns:a16="http://schemas.microsoft.com/office/drawing/2014/main" id="{A7795DFA-888F-47E2-B44E-DE1D3B3E46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058957"/>
          </a:xfrm>
          <a:custGeom>
            <a:avLst/>
            <a:gdLst>
              <a:gd name="connsiteX0" fmla="*/ 0 w 12192000"/>
              <a:gd name="connsiteY0" fmla="*/ 0 h 5058957"/>
              <a:gd name="connsiteX1" fmla="*/ 12192000 w 12192000"/>
              <a:gd name="connsiteY1" fmla="*/ 0 h 5058957"/>
              <a:gd name="connsiteX2" fmla="*/ 12192000 w 12192000"/>
              <a:gd name="connsiteY2" fmla="*/ 259692 h 5058957"/>
              <a:gd name="connsiteX3" fmla="*/ 12192000 w 12192000"/>
              <a:gd name="connsiteY3" fmla="*/ 3542069 h 5058957"/>
              <a:gd name="connsiteX4" fmla="*/ 12192000 w 12192000"/>
              <a:gd name="connsiteY4" fmla="*/ 3734194 h 5058957"/>
              <a:gd name="connsiteX5" fmla="*/ 12192000 w 12192000"/>
              <a:gd name="connsiteY5" fmla="*/ 4710012 h 5058957"/>
              <a:gd name="connsiteX6" fmla="*/ 12113803 w 12192000"/>
              <a:gd name="connsiteY6" fmla="*/ 4718295 h 5058957"/>
              <a:gd name="connsiteX7" fmla="*/ 6753597 w 12192000"/>
              <a:gd name="connsiteY7" fmla="*/ 5041852 h 5058957"/>
              <a:gd name="connsiteX8" fmla="*/ 400746 w 12192000"/>
              <a:gd name="connsiteY8" fmla="*/ 4870509 h 5058957"/>
              <a:gd name="connsiteX9" fmla="*/ 0 w 12192000"/>
              <a:gd name="connsiteY9" fmla="*/ 4833533 h 5058957"/>
              <a:gd name="connsiteX10" fmla="*/ 0 w 12192000"/>
              <a:gd name="connsiteY10" fmla="*/ 3734194 h 5058957"/>
              <a:gd name="connsiteX11" fmla="*/ 0 w 12192000"/>
              <a:gd name="connsiteY11" fmla="*/ 3542069 h 5058957"/>
              <a:gd name="connsiteX12" fmla="*/ 0 w 12192000"/>
              <a:gd name="connsiteY12" fmla="*/ 259692 h 5058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5058957">
                <a:moveTo>
                  <a:pt x="0" y="0"/>
                </a:moveTo>
                <a:lnTo>
                  <a:pt x="12192000" y="0"/>
                </a:lnTo>
                <a:lnTo>
                  <a:pt x="12192000" y="259692"/>
                </a:lnTo>
                <a:lnTo>
                  <a:pt x="12192000" y="3542069"/>
                </a:lnTo>
                <a:lnTo>
                  <a:pt x="12192000" y="3734194"/>
                </a:lnTo>
                <a:lnTo>
                  <a:pt x="12192000" y="4710012"/>
                </a:lnTo>
                <a:lnTo>
                  <a:pt x="12113803" y="4718295"/>
                </a:lnTo>
                <a:cubicBezTo>
                  <a:pt x="10139508" y="4916244"/>
                  <a:pt x="8237152" y="5009247"/>
                  <a:pt x="6753597" y="5041852"/>
                </a:cubicBezTo>
                <a:cubicBezTo>
                  <a:pt x="4940362" y="5081701"/>
                  <a:pt x="2657278" y="5062371"/>
                  <a:pt x="400746" y="4870509"/>
                </a:cubicBezTo>
                <a:lnTo>
                  <a:pt x="0" y="4833533"/>
                </a:lnTo>
                <a:lnTo>
                  <a:pt x="0" y="3734194"/>
                </a:lnTo>
                <a:lnTo>
                  <a:pt x="0" y="3542069"/>
                </a:lnTo>
                <a:lnTo>
                  <a:pt x="0" y="259692"/>
                </a:lnTo>
                <a:close/>
              </a:path>
            </a:pathLst>
          </a:custGeom>
          <a:solidFill>
            <a:schemeClr val="bg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2" name="Text Placeholder 2">
            <a:extLst>
              <a:ext uri="{FF2B5EF4-FFF2-40B4-BE49-F238E27FC236}">
                <a16:creationId xmlns:a16="http://schemas.microsoft.com/office/drawing/2014/main" id="{2C90232D-D2B7-764A-B9AB-EC72288A6C9E}"/>
              </a:ext>
            </a:extLst>
          </p:cNvPr>
          <p:cNvSpPr txBox="1">
            <a:spLocks/>
          </p:cNvSpPr>
          <p:nvPr/>
        </p:nvSpPr>
        <p:spPr>
          <a:xfrm>
            <a:off x="1970776" y="2288140"/>
            <a:ext cx="8679915" cy="1475879"/>
          </a:xfrm>
          <a:prstGeom prst="rect">
            <a:avLst/>
          </a:prstGeom>
        </p:spPr>
        <p:txBody>
          <a:bodyPr vert="horz" lIns="228600" tIns="228600" rIns="228600" bIns="0" rtlCol="0" anchor="ctr">
            <a:normAutofit lnSpcReduction="10000"/>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algn="ctr">
              <a:lnSpc>
                <a:spcPct val="80000"/>
              </a:lnSpc>
              <a:spcBef>
                <a:spcPct val="0"/>
              </a:spcBef>
              <a:spcAft>
                <a:spcPts val="600"/>
              </a:spcAft>
              <a:buNone/>
            </a:pPr>
            <a:r>
              <a:rPr lang="en-US" sz="5400" spc="-150" dirty="0">
                <a:ea typeface="+mj-ea"/>
                <a:cs typeface="+mj-cs"/>
              </a:rPr>
              <a:t>International Relations and International Law</a:t>
            </a:r>
          </a:p>
        </p:txBody>
      </p:sp>
      <p:sp>
        <p:nvSpPr>
          <p:cNvPr id="55" name="Text Placeholder 2">
            <a:extLst>
              <a:ext uri="{FF2B5EF4-FFF2-40B4-BE49-F238E27FC236}">
                <a16:creationId xmlns:a16="http://schemas.microsoft.com/office/drawing/2014/main" id="{11C43367-32B0-5C4E-85CF-571D91823F36}"/>
              </a:ext>
            </a:extLst>
          </p:cNvPr>
          <p:cNvSpPr txBox="1">
            <a:spLocks/>
          </p:cNvSpPr>
          <p:nvPr/>
        </p:nvSpPr>
        <p:spPr>
          <a:xfrm>
            <a:off x="3996661" y="550184"/>
            <a:ext cx="4211895" cy="1494324"/>
          </a:xfrm>
          <a:prstGeom prst="rect">
            <a:avLst/>
          </a:prstGeom>
        </p:spPr>
        <p:txBody>
          <a:bodyPr vert="horz" lIns="228600" tIns="228600" rIns="228600" bIns="0" rtlCol="0" anchor="ctr">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algn="ctr">
              <a:lnSpc>
                <a:spcPct val="80000"/>
              </a:lnSpc>
              <a:spcBef>
                <a:spcPct val="0"/>
              </a:spcBef>
              <a:spcAft>
                <a:spcPts val="600"/>
              </a:spcAft>
              <a:buNone/>
            </a:pPr>
            <a:r>
              <a:rPr lang="en-US" sz="6000" spc="-150" dirty="0">
                <a:latin typeface="+mj-lt"/>
                <a:ea typeface="+mj-ea"/>
                <a:cs typeface="+mj-cs"/>
              </a:rPr>
              <a:t>Background</a:t>
            </a:r>
          </a:p>
        </p:txBody>
      </p:sp>
      <p:pic>
        <p:nvPicPr>
          <p:cNvPr id="4" name="Audio 3">
            <a:hlinkClick r:id="" action="ppaction://media"/>
            <a:extLst>
              <a:ext uri="{FF2B5EF4-FFF2-40B4-BE49-F238E27FC236}">
                <a16:creationId xmlns:a16="http://schemas.microsoft.com/office/drawing/2014/main" id="{FAF8A4F5-8F43-104A-9D8C-9C4ADD8458A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83334127"/>
      </p:ext>
    </p:extLst>
  </p:cSld>
  <p:clrMapOvr>
    <a:masterClrMapping/>
  </p:clrMapOvr>
  <mc:AlternateContent xmlns:mc="http://schemas.openxmlformats.org/markup-compatibility/2006">
    <mc:Choice xmlns:p14="http://schemas.microsoft.com/office/powerpoint/2010/main" Requires="p14">
      <p:transition spd="slow" p14:dur="2000" advTm="215148"/>
    </mc:Choice>
    <mc:Fallback>
      <p:transition spd="slow" advTm="2151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854A5-27DC-1B43-B976-CBE1919E2122}"/>
              </a:ext>
            </a:extLst>
          </p:cNvPr>
          <p:cNvSpPr>
            <a:spLocks noGrp="1"/>
          </p:cNvSpPr>
          <p:nvPr>
            <p:ph type="title"/>
          </p:nvPr>
        </p:nvSpPr>
        <p:spPr/>
        <p:txBody>
          <a:bodyPr/>
          <a:lstStyle/>
          <a:p>
            <a:r>
              <a:rPr lang="en-US" dirty="0"/>
              <a:t>Institutional Design Mechanisms</a:t>
            </a:r>
          </a:p>
        </p:txBody>
      </p:sp>
      <p:sp>
        <p:nvSpPr>
          <p:cNvPr id="3" name="Text Placeholder 2">
            <a:extLst>
              <a:ext uri="{FF2B5EF4-FFF2-40B4-BE49-F238E27FC236}">
                <a16:creationId xmlns:a16="http://schemas.microsoft.com/office/drawing/2014/main" id="{2ED1AE9A-61C6-124C-83F6-7F2DA3A6C0F2}"/>
              </a:ext>
            </a:extLst>
          </p:cNvPr>
          <p:cNvSpPr>
            <a:spLocks noGrp="1"/>
          </p:cNvSpPr>
          <p:nvPr>
            <p:ph type="body" idx="1"/>
          </p:nvPr>
        </p:nvSpPr>
        <p:spPr/>
        <p:txBody>
          <a:bodyPr/>
          <a:lstStyle/>
          <a:p>
            <a:r>
              <a:rPr lang="en-US" dirty="0"/>
              <a:t>Flexibility</a:t>
            </a:r>
          </a:p>
        </p:txBody>
      </p:sp>
      <p:sp>
        <p:nvSpPr>
          <p:cNvPr id="4" name="Content Placeholder 3">
            <a:extLst>
              <a:ext uri="{FF2B5EF4-FFF2-40B4-BE49-F238E27FC236}">
                <a16:creationId xmlns:a16="http://schemas.microsoft.com/office/drawing/2014/main" id="{0D1E76BC-228B-2E4C-9D22-7EDB2F056D3A}"/>
              </a:ext>
            </a:extLst>
          </p:cNvPr>
          <p:cNvSpPr>
            <a:spLocks noGrp="1"/>
          </p:cNvSpPr>
          <p:nvPr>
            <p:ph sz="half" idx="2"/>
          </p:nvPr>
        </p:nvSpPr>
        <p:spPr/>
        <p:txBody>
          <a:bodyPr>
            <a:normAutofit lnSpcReduction="10000"/>
          </a:bodyPr>
          <a:lstStyle/>
          <a:p>
            <a:pPr marL="457200" lvl="0" indent="-342900">
              <a:spcBef>
                <a:spcPts val="800"/>
              </a:spcBef>
              <a:buSzPts val="1800"/>
              <a:buChar char="▫"/>
            </a:pPr>
            <a:r>
              <a:rPr lang="en-US" dirty="0"/>
              <a:t>Interpretative</a:t>
            </a:r>
          </a:p>
          <a:p>
            <a:pPr marL="457200" lvl="0" indent="-342900">
              <a:spcBef>
                <a:spcPts val="0"/>
              </a:spcBef>
              <a:buSzPts val="1800"/>
              <a:buChar char="▫"/>
            </a:pPr>
            <a:r>
              <a:rPr lang="en-US" dirty="0"/>
              <a:t>Adaptive</a:t>
            </a:r>
          </a:p>
          <a:p>
            <a:pPr marL="457200" lvl="0" indent="-342900">
              <a:spcBef>
                <a:spcPts val="0"/>
              </a:spcBef>
              <a:buSzPts val="1800"/>
              <a:buChar char="▫"/>
            </a:pPr>
            <a:r>
              <a:rPr lang="en-US" dirty="0"/>
              <a:t>Transformative</a:t>
            </a:r>
          </a:p>
          <a:p>
            <a:pPr marL="457200" lvl="0" indent="-342900">
              <a:spcBef>
                <a:spcPts val="0"/>
              </a:spcBef>
              <a:buSzPts val="1800"/>
              <a:buChar char="▫"/>
            </a:pPr>
            <a:r>
              <a:rPr lang="en-US" dirty="0"/>
              <a:t>Applicational	</a:t>
            </a:r>
          </a:p>
          <a:p>
            <a:pPr marL="914400" lvl="1" indent="-342900">
              <a:spcBef>
                <a:spcPts val="0"/>
              </a:spcBef>
              <a:buSzPts val="1800"/>
              <a:buChar char="⬝"/>
            </a:pPr>
            <a:r>
              <a:rPr lang="en-US" sz="1800" dirty="0"/>
              <a:t>Technological and Financial Assistance</a:t>
            </a:r>
          </a:p>
          <a:p>
            <a:endParaRPr lang="en-US" dirty="0"/>
          </a:p>
        </p:txBody>
      </p:sp>
      <p:sp>
        <p:nvSpPr>
          <p:cNvPr id="5" name="Text Placeholder 4">
            <a:extLst>
              <a:ext uri="{FF2B5EF4-FFF2-40B4-BE49-F238E27FC236}">
                <a16:creationId xmlns:a16="http://schemas.microsoft.com/office/drawing/2014/main" id="{7A948525-7E8D-2E4A-B651-9B41E61D0A32}"/>
              </a:ext>
            </a:extLst>
          </p:cNvPr>
          <p:cNvSpPr>
            <a:spLocks noGrp="1"/>
          </p:cNvSpPr>
          <p:nvPr>
            <p:ph type="body" sz="quarter" idx="3"/>
          </p:nvPr>
        </p:nvSpPr>
        <p:spPr/>
        <p:txBody>
          <a:bodyPr/>
          <a:lstStyle/>
          <a:p>
            <a:r>
              <a:rPr lang="en-US" dirty="0"/>
              <a:t>Compliance</a:t>
            </a:r>
          </a:p>
        </p:txBody>
      </p:sp>
      <p:sp>
        <p:nvSpPr>
          <p:cNvPr id="6" name="Content Placeholder 5">
            <a:extLst>
              <a:ext uri="{FF2B5EF4-FFF2-40B4-BE49-F238E27FC236}">
                <a16:creationId xmlns:a16="http://schemas.microsoft.com/office/drawing/2014/main" id="{0DEA31CA-23D7-2A4B-A912-B2370AB90227}"/>
              </a:ext>
            </a:extLst>
          </p:cNvPr>
          <p:cNvSpPr>
            <a:spLocks noGrp="1"/>
          </p:cNvSpPr>
          <p:nvPr>
            <p:ph sz="quarter" idx="4"/>
          </p:nvPr>
        </p:nvSpPr>
        <p:spPr/>
        <p:txBody>
          <a:bodyPr>
            <a:normAutofit lnSpcReduction="10000"/>
          </a:bodyPr>
          <a:lstStyle/>
          <a:p>
            <a:pPr marL="457200" lvl="0" indent="-355600">
              <a:spcBef>
                <a:spcPts val="800"/>
              </a:spcBef>
              <a:buSzPts val="2000"/>
              <a:buChar char="▫"/>
            </a:pPr>
            <a:r>
              <a:rPr lang="en-US" dirty="0"/>
              <a:t>Non-Compliance Mechanisms</a:t>
            </a:r>
          </a:p>
          <a:p>
            <a:pPr marL="914400" lvl="1" indent="-355600">
              <a:spcBef>
                <a:spcPts val="0"/>
              </a:spcBef>
              <a:buSzPts val="2000"/>
              <a:buChar char="⬝"/>
            </a:pPr>
            <a:r>
              <a:rPr lang="en-US" dirty="0"/>
              <a:t>Adversarial</a:t>
            </a:r>
          </a:p>
          <a:p>
            <a:pPr marL="914400" lvl="1" indent="-355600">
              <a:spcBef>
                <a:spcPts val="0"/>
              </a:spcBef>
              <a:buSzPts val="2000"/>
              <a:buChar char="⬝"/>
            </a:pPr>
            <a:r>
              <a:rPr lang="en-US" dirty="0"/>
              <a:t>non-adversarial</a:t>
            </a:r>
          </a:p>
          <a:p>
            <a:pPr marL="457200" lvl="0" indent="-355600">
              <a:spcBef>
                <a:spcPts val="0"/>
              </a:spcBef>
              <a:buSzPts val="2000"/>
              <a:buChar char="▫"/>
            </a:pPr>
            <a:r>
              <a:rPr lang="en-US" dirty="0"/>
              <a:t>Geopolitical Pressure</a:t>
            </a:r>
          </a:p>
        </p:txBody>
      </p:sp>
      <p:sp>
        <p:nvSpPr>
          <p:cNvPr id="7" name="Rectangle 6">
            <a:extLst>
              <a:ext uri="{FF2B5EF4-FFF2-40B4-BE49-F238E27FC236}">
                <a16:creationId xmlns:a16="http://schemas.microsoft.com/office/drawing/2014/main" id="{DFA7F41F-EBBC-764D-BF7F-AAD21D1674FB}"/>
              </a:ext>
            </a:extLst>
          </p:cNvPr>
          <p:cNvSpPr/>
          <p:nvPr/>
        </p:nvSpPr>
        <p:spPr>
          <a:xfrm>
            <a:off x="2482603" y="4897230"/>
            <a:ext cx="1043608" cy="30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Audio 7">
            <a:hlinkClick r:id="" action="ppaction://media"/>
            <a:extLst>
              <a:ext uri="{FF2B5EF4-FFF2-40B4-BE49-F238E27FC236}">
                <a16:creationId xmlns:a16="http://schemas.microsoft.com/office/drawing/2014/main" id="{837E7108-AB46-AA40-8B44-C65AD216CAF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96668851"/>
      </p:ext>
    </p:extLst>
  </p:cSld>
  <p:clrMapOvr>
    <a:masterClrMapping/>
  </p:clrMapOvr>
  <mc:AlternateContent xmlns:mc="http://schemas.openxmlformats.org/markup-compatibility/2006">
    <mc:Choice xmlns:p14="http://schemas.microsoft.com/office/powerpoint/2010/main" Requires="p14">
      <p:transition spd="slow" p14:dur="2000" advTm="185623"/>
    </mc:Choice>
    <mc:Fallback>
      <p:transition spd="slow" advTm="1856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B21A3EB1-395C-48FB-BA95-5439A32354A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4" name="Freeform 5">
              <a:extLst>
                <a:ext uri="{FF2B5EF4-FFF2-40B4-BE49-F238E27FC236}">
                  <a16:creationId xmlns:a16="http://schemas.microsoft.com/office/drawing/2014/main" id="{325000FE-C098-406B-87CE-BAB9CE46AD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5" name="Freeform 6">
              <a:extLst>
                <a:ext uri="{FF2B5EF4-FFF2-40B4-BE49-F238E27FC236}">
                  <a16:creationId xmlns:a16="http://schemas.microsoft.com/office/drawing/2014/main" id="{CDF34BE3-1824-4022-B6B9-AFDA30EB25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6" name="Freeform 7">
              <a:extLst>
                <a:ext uri="{FF2B5EF4-FFF2-40B4-BE49-F238E27FC236}">
                  <a16:creationId xmlns:a16="http://schemas.microsoft.com/office/drawing/2014/main" id="{FF9A5AB3-FA69-4E9C-946D-2D17308E26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8">
              <a:extLst>
                <a:ext uri="{FF2B5EF4-FFF2-40B4-BE49-F238E27FC236}">
                  <a16:creationId xmlns:a16="http://schemas.microsoft.com/office/drawing/2014/main" id="{57EDAC08-1C9D-40D9-A520-771B515968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8" name="Freeform 9">
              <a:extLst>
                <a:ext uri="{FF2B5EF4-FFF2-40B4-BE49-F238E27FC236}">
                  <a16:creationId xmlns:a16="http://schemas.microsoft.com/office/drawing/2014/main" id="{5E93F422-916F-49E0-8256-80652FC6B0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9" name="Freeform 10">
              <a:extLst>
                <a:ext uri="{FF2B5EF4-FFF2-40B4-BE49-F238E27FC236}">
                  <a16:creationId xmlns:a16="http://schemas.microsoft.com/office/drawing/2014/main" id="{413AEC57-2012-4E55-AB85-F8A11BC43C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0" name="Freeform 11">
              <a:extLst>
                <a:ext uri="{FF2B5EF4-FFF2-40B4-BE49-F238E27FC236}">
                  <a16:creationId xmlns:a16="http://schemas.microsoft.com/office/drawing/2014/main" id="{59ECF6BB-2F20-4B4B-AD84-C190096623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2">
              <a:extLst>
                <a:ext uri="{FF2B5EF4-FFF2-40B4-BE49-F238E27FC236}">
                  <a16:creationId xmlns:a16="http://schemas.microsoft.com/office/drawing/2014/main" id="{AA4D0790-D809-4DA0-89CA-86C06A8B43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3">
              <a:extLst>
                <a:ext uri="{FF2B5EF4-FFF2-40B4-BE49-F238E27FC236}">
                  <a16:creationId xmlns:a16="http://schemas.microsoft.com/office/drawing/2014/main" id="{799A93E6-BB7A-48E8-A3A5-5E09E1E712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4">
              <a:extLst>
                <a:ext uri="{FF2B5EF4-FFF2-40B4-BE49-F238E27FC236}">
                  <a16:creationId xmlns:a16="http://schemas.microsoft.com/office/drawing/2014/main" id="{38B54890-8E71-4781-98B4-5A11EB2304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5">
              <a:extLst>
                <a:ext uri="{FF2B5EF4-FFF2-40B4-BE49-F238E27FC236}">
                  <a16:creationId xmlns:a16="http://schemas.microsoft.com/office/drawing/2014/main" id="{E9AABFEF-ED87-408F-85A5-6DE2EB9730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16">
              <a:extLst>
                <a:ext uri="{FF2B5EF4-FFF2-40B4-BE49-F238E27FC236}">
                  <a16:creationId xmlns:a16="http://schemas.microsoft.com/office/drawing/2014/main" id="{C452EDA8-D12F-4251-8D62-D65C03D381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17">
              <a:extLst>
                <a:ext uri="{FF2B5EF4-FFF2-40B4-BE49-F238E27FC236}">
                  <a16:creationId xmlns:a16="http://schemas.microsoft.com/office/drawing/2014/main" id="{7CAFD1A0-26A5-4BCB-838E-8197275DF1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7" name="Freeform 18">
              <a:extLst>
                <a:ext uri="{FF2B5EF4-FFF2-40B4-BE49-F238E27FC236}">
                  <a16:creationId xmlns:a16="http://schemas.microsoft.com/office/drawing/2014/main" id="{6600C648-2941-4FC6-A11A-27FF6BFC5B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8" name="Freeform 19">
              <a:extLst>
                <a:ext uri="{FF2B5EF4-FFF2-40B4-BE49-F238E27FC236}">
                  <a16:creationId xmlns:a16="http://schemas.microsoft.com/office/drawing/2014/main" id="{FCD69EF6-0C83-4546-829E-4381265A7F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0">
              <a:extLst>
                <a:ext uri="{FF2B5EF4-FFF2-40B4-BE49-F238E27FC236}">
                  <a16:creationId xmlns:a16="http://schemas.microsoft.com/office/drawing/2014/main" id="{5200C461-25EB-46A5-82F9-95300BA5B4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30" name="Freeform 21">
              <a:extLst>
                <a:ext uri="{FF2B5EF4-FFF2-40B4-BE49-F238E27FC236}">
                  <a16:creationId xmlns:a16="http://schemas.microsoft.com/office/drawing/2014/main" id="{DC103382-C91E-41F1-9E32-8B4E8A5C64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31" name="Freeform 22">
              <a:extLst>
                <a:ext uri="{FF2B5EF4-FFF2-40B4-BE49-F238E27FC236}">
                  <a16:creationId xmlns:a16="http://schemas.microsoft.com/office/drawing/2014/main" id="{492F9B94-C405-4EB0-B4BD-30C639C4CB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2" name="Freeform 23">
              <a:extLst>
                <a:ext uri="{FF2B5EF4-FFF2-40B4-BE49-F238E27FC236}">
                  <a16:creationId xmlns:a16="http://schemas.microsoft.com/office/drawing/2014/main" id="{C58A6D50-748A-4DEB-A9DB-1F1CA378DB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3" name="Freeform 24">
              <a:extLst>
                <a:ext uri="{FF2B5EF4-FFF2-40B4-BE49-F238E27FC236}">
                  <a16:creationId xmlns:a16="http://schemas.microsoft.com/office/drawing/2014/main" id="{24B91B05-ECC6-44EF-AF18-D93C98D131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4" name="Freeform 25">
              <a:extLst>
                <a:ext uri="{FF2B5EF4-FFF2-40B4-BE49-F238E27FC236}">
                  <a16:creationId xmlns:a16="http://schemas.microsoft.com/office/drawing/2014/main" id="{476A871F-BC6A-45C8-8032-E3A4FAB9DC3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36" name="Group 35">
            <a:extLst>
              <a:ext uri="{FF2B5EF4-FFF2-40B4-BE49-F238E27FC236}">
                <a16:creationId xmlns:a16="http://schemas.microsoft.com/office/drawing/2014/main" id="{D7397630-0F70-49EE-B1E6-79C405075A2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00144" y="1699589"/>
            <a:ext cx="3674476" cy="3470421"/>
            <a:chOff x="697883" y="1816768"/>
            <a:chExt cx="3674476" cy="3470421"/>
          </a:xfrm>
        </p:grpSpPr>
        <p:sp>
          <p:nvSpPr>
            <p:cNvPr id="37" name="Rectangle 36">
              <a:extLst>
                <a:ext uri="{FF2B5EF4-FFF2-40B4-BE49-F238E27FC236}">
                  <a16:creationId xmlns:a16="http://schemas.microsoft.com/office/drawing/2014/main" id="{2DBC8B8E-1DF4-4496-8775-837F0FF43B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8" name="Isosceles Triangle 22">
              <a:extLst>
                <a:ext uri="{FF2B5EF4-FFF2-40B4-BE49-F238E27FC236}">
                  <a16:creationId xmlns:a16="http://schemas.microsoft.com/office/drawing/2014/main" id="{130D4409-C225-4A08-B042-AE85E61384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9" name="Rectangle 38">
              <a:extLst>
                <a:ext uri="{FF2B5EF4-FFF2-40B4-BE49-F238E27FC236}">
                  <a16:creationId xmlns:a16="http://schemas.microsoft.com/office/drawing/2014/main" id="{BA779FC5-5541-411A-A243-F96DF1F5FF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41" name="Rectangle 40">
            <a:extLst>
              <a:ext uri="{FF2B5EF4-FFF2-40B4-BE49-F238E27FC236}">
                <a16:creationId xmlns:a16="http://schemas.microsoft.com/office/drawing/2014/main" id="{D75627FE-0AC5-4349-AC08-45A58BEC9B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3" name="Group 42">
            <a:extLst>
              <a:ext uri="{FF2B5EF4-FFF2-40B4-BE49-F238E27FC236}">
                <a16:creationId xmlns:a16="http://schemas.microsoft.com/office/drawing/2014/main" id="{F87AAF7B-2090-475D-9C3E-FDC03DD87A8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44" name="Freeform 5">
              <a:extLst>
                <a:ext uri="{FF2B5EF4-FFF2-40B4-BE49-F238E27FC236}">
                  <a16:creationId xmlns:a16="http://schemas.microsoft.com/office/drawing/2014/main" id="{F2DCEC33-4B31-44BC-99CB-9E4845DC4C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45" name="Freeform 6">
              <a:extLst>
                <a:ext uri="{FF2B5EF4-FFF2-40B4-BE49-F238E27FC236}">
                  <a16:creationId xmlns:a16="http://schemas.microsoft.com/office/drawing/2014/main" id="{204E0A10-D288-4B22-87A1-737B0A37D1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7">
              <a:extLst>
                <a:ext uri="{FF2B5EF4-FFF2-40B4-BE49-F238E27FC236}">
                  <a16:creationId xmlns:a16="http://schemas.microsoft.com/office/drawing/2014/main" id="{9A3E042E-4911-425A-84BB-04BF90D077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8">
              <a:extLst>
                <a:ext uri="{FF2B5EF4-FFF2-40B4-BE49-F238E27FC236}">
                  <a16:creationId xmlns:a16="http://schemas.microsoft.com/office/drawing/2014/main" id="{3A49226D-3129-4C5A-9641-3D03BEEA79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8" name="Freeform 9">
              <a:extLst>
                <a:ext uri="{FF2B5EF4-FFF2-40B4-BE49-F238E27FC236}">
                  <a16:creationId xmlns:a16="http://schemas.microsoft.com/office/drawing/2014/main" id="{9CC3C315-B515-4DD8-AC22-9D8417B37F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9" name="Freeform 10">
              <a:extLst>
                <a:ext uri="{FF2B5EF4-FFF2-40B4-BE49-F238E27FC236}">
                  <a16:creationId xmlns:a16="http://schemas.microsoft.com/office/drawing/2014/main" id="{1A961828-F78F-4D56-A98E-037806C637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50" name="Freeform 11">
              <a:extLst>
                <a:ext uri="{FF2B5EF4-FFF2-40B4-BE49-F238E27FC236}">
                  <a16:creationId xmlns:a16="http://schemas.microsoft.com/office/drawing/2014/main" id="{739D4F9D-3728-42C1-8302-452D51321C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2">
              <a:extLst>
                <a:ext uri="{FF2B5EF4-FFF2-40B4-BE49-F238E27FC236}">
                  <a16:creationId xmlns:a16="http://schemas.microsoft.com/office/drawing/2014/main" id="{B4D9647E-354D-4CA8-B4A7-39172E5EAC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3">
              <a:extLst>
                <a:ext uri="{FF2B5EF4-FFF2-40B4-BE49-F238E27FC236}">
                  <a16:creationId xmlns:a16="http://schemas.microsoft.com/office/drawing/2014/main" id="{A3EC74E0-5222-4ACC-BCEC-1AA189D3BC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14">
              <a:extLst>
                <a:ext uri="{FF2B5EF4-FFF2-40B4-BE49-F238E27FC236}">
                  <a16:creationId xmlns:a16="http://schemas.microsoft.com/office/drawing/2014/main" id="{C0AE72B4-084D-42E6-ABED-5FD4650D4B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15">
              <a:extLst>
                <a:ext uri="{FF2B5EF4-FFF2-40B4-BE49-F238E27FC236}">
                  <a16:creationId xmlns:a16="http://schemas.microsoft.com/office/drawing/2014/main" id="{C9D1F5DD-8D50-4098-8D2B-10E2847527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16">
              <a:extLst>
                <a:ext uri="{FF2B5EF4-FFF2-40B4-BE49-F238E27FC236}">
                  <a16:creationId xmlns:a16="http://schemas.microsoft.com/office/drawing/2014/main" id="{D48F3941-C3C7-4589-AA46-067F6BB2D0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17">
              <a:extLst>
                <a:ext uri="{FF2B5EF4-FFF2-40B4-BE49-F238E27FC236}">
                  <a16:creationId xmlns:a16="http://schemas.microsoft.com/office/drawing/2014/main" id="{C16BBE9A-4BE3-4401-82C5-8041DB14E5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18">
              <a:extLst>
                <a:ext uri="{FF2B5EF4-FFF2-40B4-BE49-F238E27FC236}">
                  <a16:creationId xmlns:a16="http://schemas.microsoft.com/office/drawing/2014/main" id="{06180330-CCD3-4D14-A652-D60C28252D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19">
              <a:extLst>
                <a:ext uri="{FF2B5EF4-FFF2-40B4-BE49-F238E27FC236}">
                  <a16:creationId xmlns:a16="http://schemas.microsoft.com/office/drawing/2014/main" id="{616C90F6-4133-43A5-B47C-7750FE2819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9" name="Freeform 20">
              <a:extLst>
                <a:ext uri="{FF2B5EF4-FFF2-40B4-BE49-F238E27FC236}">
                  <a16:creationId xmlns:a16="http://schemas.microsoft.com/office/drawing/2014/main" id="{D7C03F90-E828-4414-8A53-92069FFB68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60" name="Freeform 21">
              <a:extLst>
                <a:ext uri="{FF2B5EF4-FFF2-40B4-BE49-F238E27FC236}">
                  <a16:creationId xmlns:a16="http://schemas.microsoft.com/office/drawing/2014/main" id="{6ADDE443-75AA-4F32-A2EE-272C4347CE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bg1">
                  <a:alpha val="35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61" name="Freeform 22">
              <a:extLst>
                <a:ext uri="{FF2B5EF4-FFF2-40B4-BE49-F238E27FC236}">
                  <a16:creationId xmlns:a16="http://schemas.microsoft.com/office/drawing/2014/main" id="{ACD281C1-1D59-453F-A33A-D83E39EB06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2" name="Freeform 23">
              <a:extLst>
                <a:ext uri="{FF2B5EF4-FFF2-40B4-BE49-F238E27FC236}">
                  <a16:creationId xmlns:a16="http://schemas.microsoft.com/office/drawing/2014/main" id="{60217FAC-29FE-4D6B-9BB4-FF41AA7565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3" name="Freeform 24">
              <a:extLst>
                <a:ext uri="{FF2B5EF4-FFF2-40B4-BE49-F238E27FC236}">
                  <a16:creationId xmlns:a16="http://schemas.microsoft.com/office/drawing/2014/main" id="{0D3CC33A-6E36-4A72-9965-8E20FB05D1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4" name="Freeform 25">
              <a:extLst>
                <a:ext uri="{FF2B5EF4-FFF2-40B4-BE49-F238E27FC236}">
                  <a16:creationId xmlns:a16="http://schemas.microsoft.com/office/drawing/2014/main" id="{F128F04E-05CD-4035-A32B-6E9ABAB931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66" name="Rectangle 65">
            <a:extLst>
              <a:ext uri="{FF2B5EF4-FFF2-40B4-BE49-F238E27FC236}">
                <a16:creationId xmlns:a16="http://schemas.microsoft.com/office/drawing/2014/main" id="{BC2574CF-1D35-4994-87BD-5A3378E1AB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7883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9913F312-820A-E14E-AE18-F8374A0E3C2E}"/>
              </a:ext>
            </a:extLst>
          </p:cNvPr>
          <p:cNvSpPr txBox="1">
            <a:spLocks/>
          </p:cNvSpPr>
          <p:nvPr/>
        </p:nvSpPr>
        <p:spPr>
          <a:xfrm>
            <a:off x="645459" y="960120"/>
            <a:ext cx="3865695" cy="4171278"/>
          </a:xfrm>
          <a:prstGeom prst="rect">
            <a:avLst/>
          </a:prstGeom>
        </p:spPr>
        <p:txBody>
          <a:bodyPr vert="horz" lIns="228600" tIns="228600" rIns="228600" bIns="228600" rtlCol="0" anchor="ctr">
            <a:normAutofit/>
          </a:bodyPr>
          <a:lst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a:lstStyle>
          <a:p>
            <a:pPr algn="r">
              <a:spcAft>
                <a:spcPts val="600"/>
              </a:spcAft>
            </a:pPr>
            <a:r>
              <a:rPr lang="en-US" sz="4400"/>
              <a:t>Montreal Protocol</a:t>
            </a:r>
          </a:p>
        </p:txBody>
      </p:sp>
      <p:cxnSp>
        <p:nvCxnSpPr>
          <p:cNvPr id="68" name="Straight Connector 67">
            <a:extLst>
              <a:ext uri="{FF2B5EF4-FFF2-40B4-BE49-F238E27FC236}">
                <a16:creationId xmlns:a16="http://schemas.microsoft.com/office/drawing/2014/main" id="{68B6AB33-DFE6-4FE4-94FE-C9E25424AD1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52263" y="1200150"/>
            <a:ext cx="0" cy="3543972"/>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Google Shape;115;p19">
            <a:extLst>
              <a:ext uri="{FF2B5EF4-FFF2-40B4-BE49-F238E27FC236}">
                <a16:creationId xmlns:a16="http://schemas.microsoft.com/office/drawing/2014/main" id="{3AE58DF6-B034-2442-B188-F7644AD3173E}"/>
              </a:ext>
            </a:extLst>
          </p:cNvPr>
          <p:cNvSpPr txBox="1">
            <a:spLocks/>
          </p:cNvSpPr>
          <p:nvPr/>
        </p:nvSpPr>
        <p:spPr>
          <a:xfrm>
            <a:off x="4983164" y="960120"/>
            <a:ext cx="5511800" cy="4171278"/>
          </a:xfrm>
          <a:prstGeom prst="rect">
            <a:avLst/>
          </a:prstGeom>
        </p:spPr>
        <p:txBody>
          <a:bodyPr spcFirstLastPara="1" vert="horz" lIns="91440" tIns="45720" rIns="91440" bIns="45720" rtlCol="0" anchor="ctr" anchorCtr="0">
            <a:normAutofit/>
          </a:bodyPr>
          <a:lstStyle>
            <a:lvl1pPr marL="0" indent="0" algn="l" defTabSz="914400" rtl="0" eaLnBrk="1" latinLnBrk="0" hangingPunct="1">
              <a:lnSpc>
                <a:spcPct val="100000"/>
              </a:lnSpc>
              <a:spcBef>
                <a:spcPts val="1000"/>
              </a:spcBef>
              <a:buClr>
                <a:schemeClr val="accent1"/>
              </a:buClr>
              <a:buSzPct val="110000"/>
              <a:buFont typeface="Wingdings" panose="05000000000000000000" pitchFamily="2" charset="2"/>
              <a:buNone/>
              <a:defRPr sz="2200" b="0" kern="1200" cap="all" baseline="0">
                <a:solidFill>
                  <a:schemeClr val="accent1"/>
                </a:solidFill>
                <a:effectLst/>
                <a:latin typeface="+mn-lt"/>
                <a:ea typeface="+mn-ea"/>
                <a:cs typeface="+mn-cs"/>
              </a:defRPr>
            </a:lvl1pPr>
            <a:lvl2pPr marL="4572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2000" b="1" kern="1200">
                <a:solidFill>
                  <a:schemeClr val="tx1"/>
                </a:solidFill>
                <a:effectLst/>
                <a:latin typeface="+mn-lt"/>
                <a:ea typeface="+mn-ea"/>
                <a:cs typeface="+mn-cs"/>
              </a:defRPr>
            </a:lvl2pPr>
            <a:lvl3pPr marL="9144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800" b="1" kern="1200">
                <a:solidFill>
                  <a:schemeClr val="tx1"/>
                </a:solidFill>
                <a:effectLst/>
                <a:latin typeface="+mn-lt"/>
                <a:ea typeface="+mn-ea"/>
                <a:cs typeface="+mn-cs"/>
              </a:defRPr>
            </a:lvl3pPr>
            <a:lvl4pPr marL="13716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b="1" kern="1200">
                <a:solidFill>
                  <a:schemeClr val="tx1"/>
                </a:solidFill>
                <a:effectLst/>
                <a:latin typeface="+mn-lt"/>
                <a:ea typeface="+mn-ea"/>
                <a:cs typeface="+mn-cs"/>
              </a:defRPr>
            </a:lvl4pPr>
            <a:lvl5pPr marL="18288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b="1" kern="1200">
                <a:solidFill>
                  <a:schemeClr val="tx1"/>
                </a:solidFill>
                <a:effectLst/>
                <a:latin typeface="+mn-lt"/>
                <a:ea typeface="+mn-ea"/>
                <a:cs typeface="+mn-cs"/>
              </a:defRPr>
            </a:lvl5pPr>
            <a:lvl6pPr marL="22860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b="1" kern="1200">
                <a:solidFill>
                  <a:schemeClr val="tx1"/>
                </a:solidFill>
                <a:effectLst/>
                <a:latin typeface="+mn-lt"/>
                <a:ea typeface="+mn-ea"/>
                <a:cs typeface="+mn-cs"/>
              </a:defRPr>
            </a:lvl6pPr>
            <a:lvl7pPr marL="27432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b="1" kern="1200">
                <a:solidFill>
                  <a:schemeClr val="tx1"/>
                </a:solidFill>
                <a:effectLst/>
                <a:latin typeface="+mn-lt"/>
                <a:ea typeface="+mn-ea"/>
                <a:cs typeface="+mn-cs"/>
              </a:defRPr>
            </a:lvl7pPr>
            <a:lvl8pPr marL="32004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b="1" kern="1200">
                <a:solidFill>
                  <a:schemeClr val="tx1"/>
                </a:solidFill>
                <a:effectLst/>
                <a:latin typeface="+mn-lt"/>
                <a:ea typeface="+mn-ea"/>
                <a:cs typeface="+mn-cs"/>
              </a:defRPr>
            </a:lvl8pPr>
            <a:lvl9pPr marL="36576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b="1" kern="1200">
                <a:solidFill>
                  <a:schemeClr val="tx1"/>
                </a:solidFill>
                <a:effectLst/>
                <a:latin typeface="+mn-lt"/>
                <a:ea typeface="+mn-ea"/>
                <a:cs typeface="+mn-cs"/>
              </a:defRPr>
            </a:lvl9pPr>
          </a:lstStyle>
          <a:p>
            <a:pPr marL="457200" indent="-228600">
              <a:lnSpc>
                <a:spcPct val="110000"/>
              </a:lnSpc>
              <a:spcBef>
                <a:spcPts val="0"/>
              </a:spcBef>
              <a:spcAft>
                <a:spcPts val="600"/>
              </a:spcAft>
              <a:buFont typeface="Wingdings" panose="05000000000000000000" pitchFamily="2" charset="2"/>
              <a:buChar char="§"/>
            </a:pPr>
            <a:r>
              <a:rPr lang="en-US" sz="1700" b="1" cap="none" dirty="0">
                <a:solidFill>
                  <a:schemeClr val="tx1"/>
                </a:solidFill>
              </a:rPr>
              <a:t>Regulatory treaty </a:t>
            </a:r>
          </a:p>
          <a:p>
            <a:pPr marL="457200" indent="-228600">
              <a:lnSpc>
                <a:spcPct val="110000"/>
              </a:lnSpc>
              <a:spcBef>
                <a:spcPts val="0"/>
              </a:spcBef>
              <a:spcAft>
                <a:spcPts val="600"/>
              </a:spcAft>
              <a:buFont typeface="Wingdings" panose="05000000000000000000" pitchFamily="2" charset="2"/>
              <a:buChar char="§"/>
            </a:pPr>
            <a:r>
              <a:rPr lang="en-US" sz="1700" b="1" cap="none" dirty="0">
                <a:solidFill>
                  <a:schemeClr val="tx1"/>
                </a:solidFill>
              </a:rPr>
              <a:t>Aimed at controlling ODS</a:t>
            </a:r>
          </a:p>
          <a:p>
            <a:pPr marL="914400" lvl="1" indent="-228600">
              <a:lnSpc>
                <a:spcPct val="110000"/>
              </a:lnSpc>
              <a:spcBef>
                <a:spcPts val="0"/>
              </a:spcBef>
              <a:spcAft>
                <a:spcPts val="600"/>
              </a:spcAft>
              <a:buFont typeface="Wingdings" panose="05000000000000000000" pitchFamily="2" charset="2"/>
              <a:buChar char="§"/>
            </a:pPr>
            <a:r>
              <a:rPr lang="en-US" sz="1700" b="0" dirty="0"/>
              <a:t>Put binding controls on production of certain cfcs and halons</a:t>
            </a:r>
          </a:p>
          <a:p>
            <a:pPr marL="457200" indent="-228600">
              <a:lnSpc>
                <a:spcPct val="110000"/>
              </a:lnSpc>
              <a:spcBef>
                <a:spcPts val="0"/>
              </a:spcBef>
              <a:spcAft>
                <a:spcPts val="600"/>
              </a:spcAft>
              <a:buFont typeface="Wingdings" panose="05000000000000000000" pitchFamily="2" charset="2"/>
              <a:buChar char="§"/>
            </a:pPr>
            <a:r>
              <a:rPr lang="en-US" sz="1700" b="1" cap="none" dirty="0">
                <a:solidFill>
                  <a:schemeClr val="tx1"/>
                </a:solidFill>
              </a:rPr>
              <a:t>Precautionary principle</a:t>
            </a:r>
          </a:p>
          <a:p>
            <a:pPr marL="457200" indent="-228600">
              <a:lnSpc>
                <a:spcPct val="110000"/>
              </a:lnSpc>
              <a:spcBef>
                <a:spcPts val="0"/>
              </a:spcBef>
              <a:spcAft>
                <a:spcPts val="600"/>
              </a:spcAft>
              <a:buFont typeface="Wingdings" panose="05000000000000000000" pitchFamily="2" charset="2"/>
              <a:buChar char="§"/>
            </a:pPr>
            <a:r>
              <a:rPr lang="en-US" sz="1700" b="1" cap="none" dirty="0">
                <a:solidFill>
                  <a:schemeClr val="tx1"/>
                </a:solidFill>
              </a:rPr>
              <a:t>Common but differentiated responsibilities (CBDR)</a:t>
            </a:r>
          </a:p>
          <a:p>
            <a:pPr marL="914400" lvl="1" indent="-228600">
              <a:lnSpc>
                <a:spcPct val="110000"/>
              </a:lnSpc>
              <a:spcBef>
                <a:spcPts val="0"/>
              </a:spcBef>
              <a:spcAft>
                <a:spcPts val="600"/>
              </a:spcAft>
              <a:buFont typeface="Wingdings" panose="05000000000000000000" pitchFamily="2" charset="2"/>
              <a:buChar char="§"/>
            </a:pPr>
            <a:r>
              <a:rPr lang="en-US" sz="1700" b="0" dirty="0"/>
              <a:t>Developed vs developing under annex A</a:t>
            </a:r>
          </a:p>
          <a:p>
            <a:pPr marL="457200" indent="-228600">
              <a:lnSpc>
                <a:spcPct val="110000"/>
              </a:lnSpc>
              <a:spcBef>
                <a:spcPts val="0"/>
              </a:spcBef>
              <a:spcAft>
                <a:spcPts val="600"/>
              </a:spcAft>
              <a:buFont typeface="Wingdings" panose="05000000000000000000" pitchFamily="2" charset="2"/>
              <a:buChar char="§"/>
            </a:pPr>
            <a:r>
              <a:rPr lang="en-US" sz="1700" b="1" cap="none" dirty="0">
                <a:solidFill>
                  <a:schemeClr val="tx1"/>
                </a:solidFill>
              </a:rPr>
              <a:t>Adjustment provisions and MOPS</a:t>
            </a:r>
          </a:p>
        </p:txBody>
      </p:sp>
      <p:sp>
        <p:nvSpPr>
          <p:cNvPr id="65" name="Subtitle 2">
            <a:extLst>
              <a:ext uri="{FF2B5EF4-FFF2-40B4-BE49-F238E27FC236}">
                <a16:creationId xmlns:a16="http://schemas.microsoft.com/office/drawing/2014/main" id="{B1B0A921-24AB-AC4F-9955-2CA59D2E6511}"/>
              </a:ext>
            </a:extLst>
          </p:cNvPr>
          <p:cNvSpPr txBox="1">
            <a:spLocks/>
          </p:cNvSpPr>
          <p:nvPr/>
        </p:nvSpPr>
        <p:spPr>
          <a:xfrm>
            <a:off x="4881726" y="862965"/>
            <a:ext cx="3621088" cy="502920"/>
          </a:xfrm>
          <a:prstGeom prst="rect">
            <a:avLst/>
          </a:prstGeom>
        </p:spPr>
        <p:txBody>
          <a:bodyPr vert="horz" lIns="91440" tIns="0" rIns="91440" bIns="45720" rtlCol="0">
            <a:normAutofit/>
          </a:bodyPr>
          <a:lstStyle>
            <a:lvl1pPr marL="0" indent="0" algn="ctr" defTabSz="914400" rtl="0" eaLnBrk="1" latinLnBrk="0" hangingPunct="1">
              <a:lnSpc>
                <a:spcPct val="100000"/>
              </a:lnSpc>
              <a:spcBef>
                <a:spcPts val="1000"/>
              </a:spcBef>
              <a:buClr>
                <a:schemeClr val="accent1"/>
              </a:buClr>
              <a:buSzPct val="110000"/>
              <a:buFont typeface="Wingdings" panose="05000000000000000000" pitchFamily="2" charset="2"/>
              <a:buNone/>
              <a:defRPr sz="1800" b="0" kern="1200">
                <a:solidFill>
                  <a:srgbClr val="FFFEFF"/>
                </a:solidFill>
                <a:effectLst/>
                <a:latin typeface="+mn-lt"/>
                <a:ea typeface="+mn-ea"/>
                <a:cs typeface="+mn-cs"/>
              </a:defRPr>
            </a:lvl1pPr>
            <a:lvl2pPr marL="4572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800" kern="1200">
                <a:solidFill>
                  <a:schemeClr val="tx1"/>
                </a:solidFill>
                <a:effectLst/>
                <a:latin typeface="+mn-lt"/>
                <a:ea typeface="+mn-ea"/>
                <a:cs typeface="+mn-cs"/>
              </a:defRPr>
            </a:lvl2pPr>
            <a:lvl3pPr marL="9144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800" kern="1200">
                <a:solidFill>
                  <a:schemeClr val="tx1"/>
                </a:solidFill>
                <a:effectLst/>
                <a:latin typeface="+mn-lt"/>
                <a:ea typeface="+mn-ea"/>
                <a:cs typeface="+mn-cs"/>
              </a:defRPr>
            </a:lvl3pPr>
            <a:lvl4pPr marL="13716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4pPr>
            <a:lvl5pPr marL="18288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5pPr>
            <a:lvl6pPr marL="22860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9pPr>
          </a:lstStyle>
          <a:p>
            <a:r>
              <a:rPr lang="en-US" sz="2400" dirty="0">
                <a:solidFill>
                  <a:schemeClr val="tx1"/>
                </a:solidFill>
              </a:rPr>
              <a:t>Overview</a:t>
            </a:r>
          </a:p>
        </p:txBody>
      </p:sp>
      <p:pic>
        <p:nvPicPr>
          <p:cNvPr id="4" name="Audio 3">
            <a:hlinkClick r:id="" action="ppaction://media"/>
            <a:extLst>
              <a:ext uri="{FF2B5EF4-FFF2-40B4-BE49-F238E27FC236}">
                <a16:creationId xmlns:a16="http://schemas.microsoft.com/office/drawing/2014/main" id="{9C3DAF08-C17D-3243-B2CA-3ACFD93754B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63464602"/>
      </p:ext>
    </p:extLst>
  </p:cSld>
  <p:clrMapOvr>
    <a:masterClrMapping/>
  </p:clrMapOvr>
  <mc:AlternateContent xmlns:mc="http://schemas.openxmlformats.org/markup-compatibility/2006">
    <mc:Choice xmlns:p14="http://schemas.microsoft.com/office/powerpoint/2010/main" Requires="p14">
      <p:transition spd="slow" p14:dur="2000" advTm="103188"/>
    </mc:Choice>
    <mc:Fallback>
      <p:transition spd="slow" advTm="1031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a:extLst>
              <a:ext uri="{FF2B5EF4-FFF2-40B4-BE49-F238E27FC236}">
                <a16:creationId xmlns:a16="http://schemas.microsoft.com/office/drawing/2014/main" id="{4C67E4B0-9E27-3945-AD5F-3FCB136D22BF}"/>
              </a:ext>
            </a:extLst>
          </p:cNvPr>
          <p:cNvSpPr txBox="1">
            <a:spLocks/>
          </p:cNvSpPr>
          <p:nvPr/>
        </p:nvSpPr>
        <p:spPr>
          <a:xfrm>
            <a:off x="5488411" y="343147"/>
            <a:ext cx="6325962" cy="720968"/>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0" indent="0" algn="ctr">
              <a:buNone/>
            </a:pPr>
            <a:r>
              <a:rPr lang="en-US" sz="2800" b="1" dirty="0">
                <a:solidFill>
                  <a:schemeClr val="accent1"/>
                </a:solidFill>
                <a:latin typeface="+mj-lt"/>
              </a:rPr>
              <a:t>Design Mechanisms</a:t>
            </a:r>
          </a:p>
        </p:txBody>
      </p:sp>
      <p:sp>
        <p:nvSpPr>
          <p:cNvPr id="7" name="Text Placeholder 4">
            <a:extLst>
              <a:ext uri="{FF2B5EF4-FFF2-40B4-BE49-F238E27FC236}">
                <a16:creationId xmlns:a16="http://schemas.microsoft.com/office/drawing/2014/main" id="{009D4542-2E2A-8A40-8446-57290E6DCEF2}"/>
              </a:ext>
            </a:extLst>
          </p:cNvPr>
          <p:cNvSpPr txBox="1">
            <a:spLocks/>
          </p:cNvSpPr>
          <p:nvPr/>
        </p:nvSpPr>
        <p:spPr>
          <a:xfrm>
            <a:off x="377627" y="290270"/>
            <a:ext cx="3432374" cy="720968"/>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0" indent="0" algn="ctr">
              <a:buNone/>
            </a:pPr>
            <a:r>
              <a:rPr lang="en-US" sz="2800" b="1" dirty="0">
                <a:solidFill>
                  <a:schemeClr val="accent1"/>
                </a:solidFill>
                <a:latin typeface="+mj-lt"/>
              </a:rPr>
              <a:t>Geopolitical Relations</a:t>
            </a:r>
          </a:p>
        </p:txBody>
      </p:sp>
      <p:sp>
        <p:nvSpPr>
          <p:cNvPr id="9" name="Content Placeholder 2">
            <a:extLst>
              <a:ext uri="{FF2B5EF4-FFF2-40B4-BE49-F238E27FC236}">
                <a16:creationId xmlns:a16="http://schemas.microsoft.com/office/drawing/2014/main" id="{506CF74F-A246-1B4E-8D9F-2D60755EABC9}"/>
              </a:ext>
            </a:extLst>
          </p:cNvPr>
          <p:cNvSpPr txBox="1">
            <a:spLocks/>
          </p:cNvSpPr>
          <p:nvPr/>
        </p:nvSpPr>
        <p:spPr>
          <a:xfrm>
            <a:off x="377626" y="1705863"/>
            <a:ext cx="4005183" cy="3850875"/>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457200" indent="-342900">
              <a:spcBef>
                <a:spcPts val="0"/>
              </a:spcBef>
              <a:buSzPts val="1800"/>
              <a:buFont typeface="Wingdings" panose="05000000000000000000" pitchFamily="2" charset="2"/>
              <a:buChar char="▫"/>
            </a:pPr>
            <a:r>
              <a:rPr lang="en-US" b="1" dirty="0"/>
              <a:t>Toronto group vs European Community</a:t>
            </a:r>
          </a:p>
          <a:p>
            <a:pPr marL="914400" lvl="1" indent="-342900">
              <a:spcBef>
                <a:spcPts val="0"/>
              </a:spcBef>
              <a:buSzPts val="1800"/>
              <a:buFont typeface="Wingdings" panose="05000000000000000000" pitchFamily="2" charset="2"/>
              <a:buChar char="⬝"/>
            </a:pPr>
            <a:r>
              <a:rPr lang="en-US" sz="1800" dirty="0"/>
              <a:t>Umbrella Coalition</a:t>
            </a:r>
          </a:p>
          <a:p>
            <a:pPr marL="457200" indent="-342900">
              <a:spcBef>
                <a:spcPts val="0"/>
              </a:spcBef>
              <a:buSzPts val="1800"/>
              <a:buFont typeface="Wingdings" panose="05000000000000000000" pitchFamily="2" charset="2"/>
              <a:buChar char="▫"/>
            </a:pPr>
            <a:r>
              <a:rPr lang="en-US" b="1" dirty="0"/>
              <a:t>BRICS vs Global North</a:t>
            </a:r>
          </a:p>
          <a:p>
            <a:pPr marL="914400" lvl="1" indent="-342900">
              <a:spcBef>
                <a:spcPts val="0"/>
              </a:spcBef>
              <a:buSzPts val="1800"/>
              <a:buFont typeface="Wingdings" panose="05000000000000000000" pitchFamily="2" charset="2"/>
              <a:buChar char="⬝"/>
            </a:pPr>
            <a:r>
              <a:rPr lang="en-US" sz="1800" dirty="0"/>
              <a:t>G-77 </a:t>
            </a:r>
          </a:p>
          <a:p>
            <a:pPr marL="0" indent="0">
              <a:buNone/>
            </a:pPr>
            <a:endParaRPr lang="en-US" dirty="0"/>
          </a:p>
        </p:txBody>
      </p:sp>
      <p:sp>
        <p:nvSpPr>
          <p:cNvPr id="10" name="Content Placeholder 2">
            <a:extLst>
              <a:ext uri="{FF2B5EF4-FFF2-40B4-BE49-F238E27FC236}">
                <a16:creationId xmlns:a16="http://schemas.microsoft.com/office/drawing/2014/main" id="{9C147089-5B54-B844-B6DE-7AD8763EE86E}"/>
              </a:ext>
            </a:extLst>
          </p:cNvPr>
          <p:cNvSpPr txBox="1">
            <a:spLocks/>
          </p:cNvSpPr>
          <p:nvPr/>
        </p:nvSpPr>
        <p:spPr>
          <a:xfrm>
            <a:off x="5488411" y="1166602"/>
            <a:ext cx="6325962" cy="3850875"/>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457200" indent="-342900">
              <a:spcBef>
                <a:spcPts val="0"/>
              </a:spcBef>
              <a:buSzPts val="1800"/>
              <a:buFont typeface="Wingdings" panose="05000000000000000000" pitchFamily="2" charset="2"/>
              <a:buChar char="▫"/>
            </a:pPr>
            <a:r>
              <a:rPr lang="en-US" b="1" dirty="0"/>
              <a:t>Flexibility</a:t>
            </a:r>
          </a:p>
          <a:p>
            <a:pPr marL="914400" lvl="1" indent="-342900">
              <a:spcBef>
                <a:spcPts val="0"/>
              </a:spcBef>
              <a:buSzPts val="1800"/>
              <a:buFont typeface="Wingdings" panose="05000000000000000000" pitchFamily="2" charset="2"/>
              <a:buChar char="⬝"/>
            </a:pPr>
            <a:r>
              <a:rPr lang="en-US" sz="1800" dirty="0"/>
              <a:t>Adaptative</a:t>
            </a:r>
          </a:p>
          <a:p>
            <a:pPr marL="1371600" lvl="2" indent="-342900">
              <a:spcBef>
                <a:spcPts val="0"/>
              </a:spcBef>
              <a:buSzPts val="1800"/>
              <a:buFont typeface="Wingdings" panose="05000000000000000000" pitchFamily="2" charset="2"/>
              <a:buChar char="⬝"/>
            </a:pPr>
            <a:r>
              <a:rPr lang="en-US" sz="1600" dirty="0"/>
              <a:t>Withdrawal Clause in Article 19</a:t>
            </a:r>
          </a:p>
          <a:p>
            <a:pPr marL="914400" lvl="1" indent="-342900">
              <a:spcBef>
                <a:spcPts val="0"/>
              </a:spcBef>
              <a:buSzPts val="1800"/>
              <a:buFont typeface="Wingdings" panose="05000000000000000000" pitchFamily="2" charset="2"/>
              <a:buChar char="⬝"/>
            </a:pPr>
            <a:r>
              <a:rPr lang="en-US" sz="1800" dirty="0"/>
              <a:t>Applicational</a:t>
            </a:r>
          </a:p>
          <a:p>
            <a:pPr marL="1371600" lvl="2" indent="-342900">
              <a:spcBef>
                <a:spcPts val="0"/>
              </a:spcBef>
              <a:buSzPts val="1800"/>
              <a:buFont typeface="Wingdings" panose="05000000000000000000" pitchFamily="2" charset="2"/>
              <a:buChar char="⬝"/>
            </a:pPr>
            <a:r>
              <a:rPr lang="en-US" sz="1600" dirty="0"/>
              <a:t>Montreal Protocol Multilateral Fund</a:t>
            </a:r>
          </a:p>
          <a:p>
            <a:pPr marL="914400" lvl="1" indent="-342900">
              <a:spcBef>
                <a:spcPts val="0"/>
              </a:spcBef>
              <a:buSzPts val="1800"/>
              <a:buFont typeface="Wingdings" panose="05000000000000000000" pitchFamily="2" charset="2"/>
              <a:buChar char="⬝"/>
            </a:pPr>
            <a:r>
              <a:rPr lang="en-US" sz="1800" dirty="0"/>
              <a:t>Transformative</a:t>
            </a:r>
          </a:p>
          <a:p>
            <a:pPr marL="1371600" lvl="2" indent="-342900">
              <a:spcBef>
                <a:spcPts val="0"/>
              </a:spcBef>
              <a:buSzPts val="1800"/>
              <a:buFont typeface="Wingdings" panose="05000000000000000000" pitchFamily="2" charset="2"/>
              <a:buChar char="⬝"/>
            </a:pPr>
            <a:r>
              <a:rPr lang="en-US" sz="1600" dirty="0"/>
              <a:t>MOPs</a:t>
            </a:r>
          </a:p>
          <a:p>
            <a:pPr marL="457200" indent="-342900">
              <a:spcBef>
                <a:spcPts val="0"/>
              </a:spcBef>
              <a:buSzPts val="1800"/>
              <a:buFont typeface="Wingdings" panose="05000000000000000000" pitchFamily="2" charset="2"/>
              <a:buChar char="▫"/>
            </a:pPr>
            <a:r>
              <a:rPr lang="en-US" b="1" dirty="0"/>
              <a:t>Compliance</a:t>
            </a:r>
          </a:p>
          <a:p>
            <a:pPr marL="914400" lvl="1" indent="-342900">
              <a:spcBef>
                <a:spcPts val="0"/>
              </a:spcBef>
              <a:buSzPts val="1800"/>
              <a:buFont typeface="Wingdings" panose="05000000000000000000" pitchFamily="2" charset="2"/>
              <a:buChar char="⬝"/>
            </a:pPr>
            <a:r>
              <a:rPr lang="en-US" sz="1800" dirty="0"/>
              <a:t>Facilitative</a:t>
            </a:r>
          </a:p>
          <a:p>
            <a:pPr marL="914400" lvl="1" indent="-342900">
              <a:spcBef>
                <a:spcPts val="0"/>
              </a:spcBef>
              <a:buSzPts val="1800"/>
              <a:buFont typeface="Wingdings" panose="05000000000000000000" pitchFamily="2" charset="2"/>
              <a:buChar char="⬝"/>
            </a:pPr>
            <a:r>
              <a:rPr lang="en-US" sz="1800" dirty="0"/>
              <a:t>Enforcement </a:t>
            </a:r>
          </a:p>
          <a:p>
            <a:pPr marL="0" indent="0">
              <a:buNone/>
            </a:pPr>
            <a:endParaRPr lang="en-US" dirty="0"/>
          </a:p>
        </p:txBody>
      </p:sp>
      <p:cxnSp>
        <p:nvCxnSpPr>
          <p:cNvPr id="11" name="Straight Connector 10">
            <a:extLst>
              <a:ext uri="{FF2B5EF4-FFF2-40B4-BE49-F238E27FC236}">
                <a16:creationId xmlns:a16="http://schemas.microsoft.com/office/drawing/2014/main" id="{3057163B-DFF5-7D41-A326-E377DEDA3CC1}"/>
              </a:ext>
            </a:extLst>
          </p:cNvPr>
          <p:cNvCxnSpPr>
            <a:cxnSpLocks/>
          </p:cNvCxnSpPr>
          <p:nvPr/>
        </p:nvCxnSpPr>
        <p:spPr>
          <a:xfrm>
            <a:off x="4752263" y="627184"/>
            <a:ext cx="0" cy="5603631"/>
          </a:xfrm>
          <a:prstGeom prst="line">
            <a:avLst/>
          </a:prstGeom>
        </p:spPr>
        <p:style>
          <a:lnRef idx="1">
            <a:schemeClr val="accent1"/>
          </a:lnRef>
          <a:fillRef idx="0">
            <a:schemeClr val="accent1"/>
          </a:fillRef>
          <a:effectRef idx="0">
            <a:schemeClr val="accent1"/>
          </a:effectRef>
          <a:fontRef idx="minor">
            <a:schemeClr val="tx1"/>
          </a:fontRef>
        </p:style>
      </p:cxnSp>
      <p:pic>
        <p:nvPicPr>
          <p:cNvPr id="2" name="Audio 1">
            <a:hlinkClick r:id="" action="ppaction://media"/>
            <a:extLst>
              <a:ext uri="{FF2B5EF4-FFF2-40B4-BE49-F238E27FC236}">
                <a16:creationId xmlns:a16="http://schemas.microsoft.com/office/drawing/2014/main" id="{3295EFA0-4FC3-994D-99A0-C453C59E62F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80461221"/>
      </p:ext>
    </p:extLst>
  </p:cSld>
  <p:clrMapOvr>
    <a:masterClrMapping/>
  </p:clrMapOvr>
  <mc:AlternateContent xmlns:mc="http://schemas.openxmlformats.org/markup-compatibility/2006">
    <mc:Choice xmlns:p14="http://schemas.microsoft.com/office/powerpoint/2010/main" Requires="p14">
      <p:transition spd="slow" p14:dur="2000" advTm="127674"/>
    </mc:Choice>
    <mc:Fallback>
      <p:transition spd="slow" advTm="1276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5F73EB2-9512-834A-A9FD-8CC875039FFA}"/>
              </a:ext>
            </a:extLst>
          </p:cNvPr>
          <p:cNvSpPr txBox="1"/>
          <p:nvPr/>
        </p:nvSpPr>
        <p:spPr>
          <a:xfrm>
            <a:off x="187569" y="211015"/>
            <a:ext cx="4243754" cy="523220"/>
          </a:xfrm>
          <a:prstGeom prst="rect">
            <a:avLst/>
          </a:prstGeom>
          <a:noFill/>
        </p:spPr>
        <p:txBody>
          <a:bodyPr wrap="square" rtlCol="0">
            <a:spAutoFit/>
          </a:bodyPr>
          <a:lstStyle/>
          <a:p>
            <a:r>
              <a:rPr lang="en-US" sz="2800" b="1" dirty="0">
                <a:latin typeface="+mj-lt"/>
              </a:rPr>
              <a:t>Timeline of Notable Events</a:t>
            </a:r>
          </a:p>
        </p:txBody>
      </p:sp>
      <p:sp>
        <p:nvSpPr>
          <p:cNvPr id="3" name="Subtitle 2">
            <a:extLst>
              <a:ext uri="{FF2B5EF4-FFF2-40B4-BE49-F238E27FC236}">
                <a16:creationId xmlns:a16="http://schemas.microsoft.com/office/drawing/2014/main" id="{14EAEE79-E28F-7142-8058-68E791228D62}"/>
              </a:ext>
            </a:extLst>
          </p:cNvPr>
          <p:cNvSpPr txBox="1">
            <a:spLocks/>
          </p:cNvSpPr>
          <p:nvPr/>
        </p:nvSpPr>
        <p:spPr>
          <a:xfrm>
            <a:off x="1765724" y="1392108"/>
            <a:ext cx="8673427" cy="428252"/>
          </a:xfrm>
          <a:prstGeom prst="rect">
            <a:avLst/>
          </a:prstGeom>
        </p:spPr>
        <p:txBody>
          <a:bodyPr vert="horz" lIns="91440" tIns="0" rIns="91440" bIns="45720" rtlCol="0">
            <a:normAutofit/>
          </a:bodyPr>
          <a:lstStyle>
            <a:lvl1pPr marL="0" indent="0" algn="ctr" defTabSz="914400" rtl="0" eaLnBrk="1" latinLnBrk="0" hangingPunct="1">
              <a:lnSpc>
                <a:spcPct val="100000"/>
              </a:lnSpc>
              <a:spcBef>
                <a:spcPts val="1000"/>
              </a:spcBef>
              <a:buClr>
                <a:schemeClr val="accent1"/>
              </a:buClr>
              <a:buSzPct val="110000"/>
              <a:buFont typeface="Wingdings" panose="05000000000000000000" pitchFamily="2" charset="2"/>
              <a:buNone/>
              <a:defRPr sz="1800" b="0" kern="1200">
                <a:solidFill>
                  <a:srgbClr val="FFFEFF"/>
                </a:solidFill>
                <a:effectLst/>
                <a:latin typeface="+mn-lt"/>
                <a:ea typeface="+mn-ea"/>
                <a:cs typeface="+mn-cs"/>
              </a:defRPr>
            </a:lvl1pPr>
            <a:lvl2pPr marL="4572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800" kern="1200">
                <a:solidFill>
                  <a:schemeClr val="tx1"/>
                </a:solidFill>
                <a:effectLst/>
                <a:latin typeface="+mn-lt"/>
                <a:ea typeface="+mn-ea"/>
                <a:cs typeface="+mn-cs"/>
              </a:defRPr>
            </a:lvl2pPr>
            <a:lvl3pPr marL="9144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800" kern="1200">
                <a:solidFill>
                  <a:schemeClr val="tx1"/>
                </a:solidFill>
                <a:effectLst/>
                <a:latin typeface="+mn-lt"/>
                <a:ea typeface="+mn-ea"/>
                <a:cs typeface="+mn-cs"/>
              </a:defRPr>
            </a:lvl3pPr>
            <a:lvl4pPr marL="13716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4pPr>
            <a:lvl5pPr marL="18288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5pPr>
            <a:lvl6pPr marL="22860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solidFill>
                <a:effectLst/>
                <a:latin typeface="+mn-lt"/>
                <a:ea typeface="+mn-ea"/>
                <a:cs typeface="+mn-cs"/>
              </a:defRPr>
            </a:lvl9pPr>
          </a:lstStyle>
          <a:p>
            <a:r>
              <a:rPr lang="en-US" sz="2400" dirty="0"/>
              <a:t>Political Science Honors Thesis</a:t>
            </a:r>
          </a:p>
        </p:txBody>
      </p:sp>
      <p:graphicFrame>
        <p:nvGraphicFramePr>
          <p:cNvPr id="4" name="Google Shape;130;p21">
            <a:extLst>
              <a:ext uri="{FF2B5EF4-FFF2-40B4-BE49-F238E27FC236}">
                <a16:creationId xmlns:a16="http://schemas.microsoft.com/office/drawing/2014/main" id="{041E372D-E7AC-DB4F-BAF7-C1630BBF586E}"/>
              </a:ext>
            </a:extLst>
          </p:cNvPr>
          <p:cNvGraphicFramePr/>
          <p:nvPr>
            <p:extLst>
              <p:ext uri="{D42A27DB-BD31-4B8C-83A1-F6EECF244321}">
                <p14:modId xmlns:p14="http://schemas.microsoft.com/office/powerpoint/2010/main" val="811031159"/>
              </p:ext>
            </p:extLst>
          </p:nvPr>
        </p:nvGraphicFramePr>
        <p:xfrm>
          <a:off x="2482937" y="1392108"/>
          <a:ext cx="7239000" cy="4236383"/>
        </p:xfrm>
        <a:graphic>
          <a:graphicData uri="http://schemas.openxmlformats.org/drawingml/2006/table">
            <a:tbl>
              <a:tblPr>
                <a:noFill/>
              </a:tblPr>
              <a:tblGrid>
                <a:gridCol w="4825300">
                  <a:extLst>
                    <a:ext uri="{9D8B030D-6E8A-4147-A177-3AD203B41FA5}">
                      <a16:colId xmlns:a16="http://schemas.microsoft.com/office/drawing/2014/main" val="20000"/>
                    </a:ext>
                  </a:extLst>
                </a:gridCol>
                <a:gridCol w="2413700">
                  <a:extLst>
                    <a:ext uri="{9D8B030D-6E8A-4147-A177-3AD203B41FA5}">
                      <a16:colId xmlns:a16="http://schemas.microsoft.com/office/drawing/2014/main" val="20001"/>
                    </a:ext>
                  </a:extLst>
                </a:gridCol>
              </a:tblGrid>
              <a:tr h="423750">
                <a:tc>
                  <a:txBody>
                    <a:bodyPr/>
                    <a:lstStyle/>
                    <a:p>
                      <a:pPr marL="0" lvl="0" indent="0" algn="ctr" rtl="0">
                        <a:lnSpc>
                          <a:spcPct val="115000"/>
                        </a:lnSpc>
                        <a:spcBef>
                          <a:spcPts val="0"/>
                        </a:spcBef>
                        <a:spcAft>
                          <a:spcPts val="800"/>
                        </a:spcAft>
                        <a:buNone/>
                      </a:pPr>
                      <a:r>
                        <a:rPr lang="en" sz="2000" dirty="0">
                          <a:solidFill>
                            <a:schemeClr val="accent1"/>
                          </a:solidFill>
                          <a:latin typeface="+mn-lt"/>
                          <a:ea typeface="Frank Ruhl Libre Light"/>
                          <a:cs typeface="Frank Ruhl Libre Light"/>
                          <a:sym typeface="Frank Ruhl Libre Light"/>
                        </a:rPr>
                        <a:t>Vienna Convention for the Protection of the Ozone Layer</a:t>
                      </a:r>
                      <a:endParaRPr sz="2000" dirty="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lvl="0" indent="0" algn="ctr" rtl="0">
                        <a:lnSpc>
                          <a:spcPct val="115000"/>
                        </a:lnSpc>
                        <a:spcBef>
                          <a:spcPts val="0"/>
                        </a:spcBef>
                        <a:spcAft>
                          <a:spcPts val="800"/>
                        </a:spcAft>
                        <a:buNone/>
                      </a:pPr>
                      <a:r>
                        <a:rPr lang="en" sz="2000">
                          <a:solidFill>
                            <a:schemeClr val="accent1"/>
                          </a:solidFill>
                          <a:latin typeface="+mn-lt"/>
                          <a:ea typeface="Frank Ruhl Libre Light"/>
                          <a:cs typeface="Frank Ruhl Libre Light"/>
                          <a:sym typeface="Frank Ruhl Libre Light"/>
                        </a:rPr>
                        <a:t>1985</a:t>
                      </a:r>
                      <a:endParaRPr sz="200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423750">
                <a:tc>
                  <a:txBody>
                    <a:bodyPr/>
                    <a:lstStyle/>
                    <a:p>
                      <a:pPr marL="0" lvl="0" indent="0" algn="ctr" rtl="0">
                        <a:lnSpc>
                          <a:spcPct val="115000"/>
                        </a:lnSpc>
                        <a:spcBef>
                          <a:spcPts val="0"/>
                        </a:spcBef>
                        <a:spcAft>
                          <a:spcPts val="800"/>
                        </a:spcAft>
                        <a:buNone/>
                      </a:pPr>
                      <a:r>
                        <a:rPr lang="en" sz="2000" dirty="0">
                          <a:solidFill>
                            <a:schemeClr val="accent1"/>
                          </a:solidFill>
                          <a:latin typeface="+mn-lt"/>
                          <a:ea typeface="Frank Ruhl Libre Light"/>
                          <a:cs typeface="Frank Ruhl Libre Light"/>
                          <a:sym typeface="Frank Ruhl Libre Light"/>
                        </a:rPr>
                        <a:t>Montreal Protocol</a:t>
                      </a:r>
                      <a:endParaRPr sz="2000" dirty="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lvl="0" indent="0" algn="ctr" rtl="0">
                        <a:lnSpc>
                          <a:spcPct val="115000"/>
                        </a:lnSpc>
                        <a:spcBef>
                          <a:spcPts val="0"/>
                        </a:spcBef>
                        <a:spcAft>
                          <a:spcPts val="800"/>
                        </a:spcAft>
                        <a:buNone/>
                      </a:pPr>
                      <a:r>
                        <a:rPr lang="en" sz="2000">
                          <a:solidFill>
                            <a:schemeClr val="accent1"/>
                          </a:solidFill>
                          <a:latin typeface="+mn-lt"/>
                          <a:ea typeface="Frank Ruhl Libre Light"/>
                          <a:cs typeface="Frank Ruhl Libre Light"/>
                          <a:sym typeface="Frank Ruhl Libre Light"/>
                        </a:rPr>
                        <a:t>1987</a:t>
                      </a:r>
                      <a:endParaRPr sz="200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423750">
                <a:tc>
                  <a:txBody>
                    <a:bodyPr/>
                    <a:lstStyle/>
                    <a:p>
                      <a:pPr marL="0" lvl="0" indent="0" algn="ctr" rtl="0">
                        <a:lnSpc>
                          <a:spcPct val="115000"/>
                        </a:lnSpc>
                        <a:spcBef>
                          <a:spcPts val="0"/>
                        </a:spcBef>
                        <a:spcAft>
                          <a:spcPts val="800"/>
                        </a:spcAft>
                        <a:buNone/>
                      </a:pPr>
                      <a:r>
                        <a:rPr lang="en" sz="2000" dirty="0">
                          <a:solidFill>
                            <a:schemeClr val="accent1"/>
                          </a:solidFill>
                          <a:latin typeface="+mn-lt"/>
                          <a:ea typeface="Frank Ruhl Libre Light"/>
                          <a:cs typeface="Frank Ruhl Libre Light"/>
                          <a:sym typeface="Frank Ruhl Libre Light"/>
                        </a:rPr>
                        <a:t>London Amendment and Adjustment</a:t>
                      </a:r>
                      <a:endParaRPr sz="2000" dirty="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lvl="0" indent="0" algn="ctr" rtl="0">
                        <a:lnSpc>
                          <a:spcPct val="115000"/>
                        </a:lnSpc>
                        <a:spcBef>
                          <a:spcPts val="0"/>
                        </a:spcBef>
                        <a:spcAft>
                          <a:spcPts val="800"/>
                        </a:spcAft>
                        <a:buNone/>
                      </a:pPr>
                      <a:r>
                        <a:rPr lang="en" sz="2000">
                          <a:solidFill>
                            <a:schemeClr val="accent1"/>
                          </a:solidFill>
                          <a:latin typeface="+mn-lt"/>
                          <a:ea typeface="Frank Ruhl Libre Light"/>
                          <a:cs typeface="Frank Ruhl Libre Light"/>
                          <a:sym typeface="Frank Ruhl Libre Light"/>
                        </a:rPr>
                        <a:t>1990</a:t>
                      </a:r>
                      <a:endParaRPr sz="200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423750">
                <a:tc>
                  <a:txBody>
                    <a:bodyPr/>
                    <a:lstStyle/>
                    <a:p>
                      <a:pPr marL="0" lvl="0" indent="0" algn="ctr" rtl="0">
                        <a:lnSpc>
                          <a:spcPct val="115000"/>
                        </a:lnSpc>
                        <a:spcBef>
                          <a:spcPts val="0"/>
                        </a:spcBef>
                        <a:spcAft>
                          <a:spcPts val="800"/>
                        </a:spcAft>
                        <a:buNone/>
                      </a:pPr>
                      <a:r>
                        <a:rPr lang="en" sz="2000">
                          <a:solidFill>
                            <a:schemeClr val="accent1"/>
                          </a:solidFill>
                          <a:latin typeface="+mn-lt"/>
                          <a:ea typeface="Frank Ruhl Libre Light"/>
                          <a:cs typeface="Frank Ruhl Libre Light"/>
                          <a:sym typeface="Frank Ruhl Libre Light"/>
                        </a:rPr>
                        <a:t>Copenhagen Amendment and Adjustment</a:t>
                      </a:r>
                      <a:endParaRPr sz="200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lvl="0" indent="0" algn="ctr" rtl="0">
                        <a:lnSpc>
                          <a:spcPct val="115000"/>
                        </a:lnSpc>
                        <a:spcBef>
                          <a:spcPts val="0"/>
                        </a:spcBef>
                        <a:spcAft>
                          <a:spcPts val="800"/>
                        </a:spcAft>
                        <a:buNone/>
                      </a:pPr>
                      <a:r>
                        <a:rPr lang="en" sz="2000">
                          <a:solidFill>
                            <a:schemeClr val="accent1"/>
                          </a:solidFill>
                          <a:latin typeface="+mn-lt"/>
                          <a:ea typeface="Frank Ruhl Libre Light"/>
                          <a:cs typeface="Frank Ruhl Libre Light"/>
                          <a:sym typeface="Frank Ruhl Libre Light"/>
                        </a:rPr>
                        <a:t>1992</a:t>
                      </a:r>
                      <a:endParaRPr sz="200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423750">
                <a:tc>
                  <a:txBody>
                    <a:bodyPr/>
                    <a:lstStyle/>
                    <a:p>
                      <a:pPr marL="0" lvl="0" indent="0" algn="ctr" rtl="0">
                        <a:lnSpc>
                          <a:spcPct val="115000"/>
                        </a:lnSpc>
                        <a:spcBef>
                          <a:spcPts val="0"/>
                        </a:spcBef>
                        <a:spcAft>
                          <a:spcPts val="800"/>
                        </a:spcAft>
                        <a:buNone/>
                      </a:pPr>
                      <a:r>
                        <a:rPr lang="en" sz="2000">
                          <a:solidFill>
                            <a:schemeClr val="accent1"/>
                          </a:solidFill>
                          <a:latin typeface="+mn-lt"/>
                          <a:ea typeface="Frank Ruhl Libre Light"/>
                          <a:cs typeface="Frank Ruhl Libre Light"/>
                          <a:sym typeface="Frank Ruhl Libre Light"/>
                        </a:rPr>
                        <a:t>Beijing Amendment and Adjustment</a:t>
                      </a:r>
                      <a:endParaRPr sz="200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lvl="0" indent="0" algn="ctr" rtl="0">
                        <a:lnSpc>
                          <a:spcPct val="115000"/>
                        </a:lnSpc>
                        <a:spcBef>
                          <a:spcPts val="0"/>
                        </a:spcBef>
                        <a:spcAft>
                          <a:spcPts val="800"/>
                        </a:spcAft>
                        <a:buNone/>
                      </a:pPr>
                      <a:r>
                        <a:rPr lang="en" sz="2000">
                          <a:solidFill>
                            <a:schemeClr val="accent1"/>
                          </a:solidFill>
                          <a:latin typeface="+mn-lt"/>
                          <a:ea typeface="Frank Ruhl Libre Light"/>
                          <a:cs typeface="Frank Ruhl Libre Light"/>
                          <a:sym typeface="Frank Ruhl Libre Light"/>
                        </a:rPr>
                        <a:t>1999</a:t>
                      </a:r>
                      <a:endParaRPr sz="200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423750">
                <a:tc>
                  <a:txBody>
                    <a:bodyPr/>
                    <a:lstStyle/>
                    <a:p>
                      <a:pPr marL="0" lvl="0" indent="0" algn="ctr" rtl="0">
                        <a:lnSpc>
                          <a:spcPct val="115000"/>
                        </a:lnSpc>
                        <a:spcBef>
                          <a:spcPts val="0"/>
                        </a:spcBef>
                        <a:spcAft>
                          <a:spcPts val="800"/>
                        </a:spcAft>
                        <a:buNone/>
                      </a:pPr>
                      <a:r>
                        <a:rPr lang="en" sz="2000">
                          <a:solidFill>
                            <a:schemeClr val="accent1"/>
                          </a:solidFill>
                          <a:latin typeface="+mn-lt"/>
                          <a:ea typeface="Frank Ruhl Libre Light"/>
                          <a:cs typeface="Frank Ruhl Libre Light"/>
                          <a:sym typeface="Frank Ruhl Libre Light"/>
                        </a:rPr>
                        <a:t>Montreal Adjustment</a:t>
                      </a:r>
                      <a:endParaRPr sz="200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lvl="0" indent="0" algn="ctr" rtl="0">
                        <a:lnSpc>
                          <a:spcPct val="115000"/>
                        </a:lnSpc>
                        <a:spcBef>
                          <a:spcPts val="0"/>
                        </a:spcBef>
                        <a:spcAft>
                          <a:spcPts val="800"/>
                        </a:spcAft>
                        <a:buNone/>
                      </a:pPr>
                      <a:r>
                        <a:rPr lang="en" sz="2000" dirty="0">
                          <a:solidFill>
                            <a:schemeClr val="accent1"/>
                          </a:solidFill>
                          <a:latin typeface="+mn-lt"/>
                          <a:ea typeface="Frank Ruhl Libre Light"/>
                          <a:cs typeface="Frank Ruhl Libre Light"/>
                          <a:sym typeface="Frank Ruhl Libre Light"/>
                        </a:rPr>
                        <a:t>2007</a:t>
                      </a:r>
                      <a:endParaRPr sz="2000" dirty="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423750">
                <a:tc>
                  <a:txBody>
                    <a:bodyPr/>
                    <a:lstStyle/>
                    <a:p>
                      <a:pPr marL="0" lvl="0" indent="0" algn="ctr" rtl="0">
                        <a:lnSpc>
                          <a:spcPct val="115000"/>
                        </a:lnSpc>
                        <a:spcBef>
                          <a:spcPts val="0"/>
                        </a:spcBef>
                        <a:spcAft>
                          <a:spcPts val="800"/>
                        </a:spcAft>
                        <a:buNone/>
                      </a:pPr>
                      <a:r>
                        <a:rPr lang="en" sz="2000">
                          <a:solidFill>
                            <a:schemeClr val="accent1"/>
                          </a:solidFill>
                          <a:latin typeface="+mn-lt"/>
                          <a:ea typeface="Frank Ruhl Libre Light"/>
                          <a:cs typeface="Frank Ruhl Libre Light"/>
                          <a:sym typeface="Frank Ruhl Libre Light"/>
                        </a:rPr>
                        <a:t>Kigali Amendment</a:t>
                      </a:r>
                      <a:endParaRPr sz="200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lvl="0" indent="0" algn="ctr" rtl="0">
                        <a:lnSpc>
                          <a:spcPct val="115000"/>
                        </a:lnSpc>
                        <a:spcBef>
                          <a:spcPts val="0"/>
                        </a:spcBef>
                        <a:spcAft>
                          <a:spcPts val="800"/>
                        </a:spcAft>
                        <a:buNone/>
                      </a:pPr>
                      <a:r>
                        <a:rPr lang="en" sz="2000" dirty="0">
                          <a:solidFill>
                            <a:schemeClr val="accent1"/>
                          </a:solidFill>
                          <a:latin typeface="+mn-lt"/>
                          <a:ea typeface="Frank Ruhl Libre Light"/>
                          <a:cs typeface="Frank Ruhl Libre Light"/>
                          <a:sym typeface="Frank Ruhl Libre Light"/>
                        </a:rPr>
                        <a:t>2016</a:t>
                      </a:r>
                      <a:endParaRPr sz="2000" dirty="0">
                        <a:solidFill>
                          <a:schemeClr val="accent1"/>
                        </a:solidFill>
                        <a:latin typeface="+mn-lt"/>
                        <a:ea typeface="Frank Ruhl Libre Light"/>
                        <a:cs typeface="Frank Ruhl Libre Light"/>
                        <a:sym typeface="Frank Ruhl Libre Light"/>
                      </a:endParaRPr>
                    </a:p>
                  </a:txBody>
                  <a:tcPr marL="91425" marR="91425" marT="91425" marB="914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pic>
        <p:nvPicPr>
          <p:cNvPr id="6" name="Audio 5">
            <a:hlinkClick r:id="" action="ppaction://media"/>
            <a:extLst>
              <a:ext uri="{FF2B5EF4-FFF2-40B4-BE49-F238E27FC236}">
                <a16:creationId xmlns:a16="http://schemas.microsoft.com/office/drawing/2014/main" id="{89290B3F-BA7E-B540-BE51-ED8D90122AB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96152411"/>
      </p:ext>
    </p:extLst>
  </p:cSld>
  <p:clrMapOvr>
    <a:masterClrMapping/>
  </p:clrMapOvr>
  <mc:AlternateContent xmlns:mc="http://schemas.openxmlformats.org/markup-compatibility/2006">
    <mc:Choice xmlns:p14="http://schemas.microsoft.com/office/powerpoint/2010/main" Requires="p14">
      <p:transition spd="slow" p14:dur="2000" advTm="74262"/>
    </mc:Choice>
    <mc:Fallback>
      <p:transition spd="slow" advTm="742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B21A3EB1-395C-48FB-BA95-5439A32354A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9" name="Freeform 5">
              <a:extLst>
                <a:ext uri="{FF2B5EF4-FFF2-40B4-BE49-F238E27FC236}">
                  <a16:creationId xmlns:a16="http://schemas.microsoft.com/office/drawing/2014/main" id="{325000FE-C098-406B-87CE-BAB9CE46AD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 name="Freeform 6">
              <a:extLst>
                <a:ext uri="{FF2B5EF4-FFF2-40B4-BE49-F238E27FC236}">
                  <a16:creationId xmlns:a16="http://schemas.microsoft.com/office/drawing/2014/main" id="{CDF34BE3-1824-4022-B6B9-AFDA30EB25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1" name="Freeform 7">
              <a:extLst>
                <a:ext uri="{FF2B5EF4-FFF2-40B4-BE49-F238E27FC236}">
                  <a16:creationId xmlns:a16="http://schemas.microsoft.com/office/drawing/2014/main" id="{FF9A5AB3-FA69-4E9C-946D-2D17308E26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2" name="Freeform 8">
              <a:extLst>
                <a:ext uri="{FF2B5EF4-FFF2-40B4-BE49-F238E27FC236}">
                  <a16:creationId xmlns:a16="http://schemas.microsoft.com/office/drawing/2014/main" id="{57EDAC08-1C9D-40D9-A520-771B515968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3" name="Freeform 9">
              <a:extLst>
                <a:ext uri="{FF2B5EF4-FFF2-40B4-BE49-F238E27FC236}">
                  <a16:creationId xmlns:a16="http://schemas.microsoft.com/office/drawing/2014/main" id="{5E93F422-916F-49E0-8256-80652FC6B0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4" name="Freeform 10">
              <a:extLst>
                <a:ext uri="{FF2B5EF4-FFF2-40B4-BE49-F238E27FC236}">
                  <a16:creationId xmlns:a16="http://schemas.microsoft.com/office/drawing/2014/main" id="{413AEC57-2012-4E55-AB85-F8A11BC43C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5" name="Freeform 11">
              <a:extLst>
                <a:ext uri="{FF2B5EF4-FFF2-40B4-BE49-F238E27FC236}">
                  <a16:creationId xmlns:a16="http://schemas.microsoft.com/office/drawing/2014/main" id="{59ECF6BB-2F20-4B4B-AD84-C190096623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6" name="Freeform 12">
              <a:extLst>
                <a:ext uri="{FF2B5EF4-FFF2-40B4-BE49-F238E27FC236}">
                  <a16:creationId xmlns:a16="http://schemas.microsoft.com/office/drawing/2014/main" id="{AA4D0790-D809-4DA0-89CA-86C06A8B43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13">
              <a:extLst>
                <a:ext uri="{FF2B5EF4-FFF2-40B4-BE49-F238E27FC236}">
                  <a16:creationId xmlns:a16="http://schemas.microsoft.com/office/drawing/2014/main" id="{799A93E6-BB7A-48E8-A3A5-5E09E1E712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4">
              <a:extLst>
                <a:ext uri="{FF2B5EF4-FFF2-40B4-BE49-F238E27FC236}">
                  <a16:creationId xmlns:a16="http://schemas.microsoft.com/office/drawing/2014/main" id="{38B54890-8E71-4781-98B4-5A11EB2304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5">
              <a:extLst>
                <a:ext uri="{FF2B5EF4-FFF2-40B4-BE49-F238E27FC236}">
                  <a16:creationId xmlns:a16="http://schemas.microsoft.com/office/drawing/2014/main" id="{E9AABFEF-ED87-408F-85A5-6DE2EB9730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6">
              <a:extLst>
                <a:ext uri="{FF2B5EF4-FFF2-40B4-BE49-F238E27FC236}">
                  <a16:creationId xmlns:a16="http://schemas.microsoft.com/office/drawing/2014/main" id="{C452EDA8-D12F-4251-8D62-D65C03D381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7">
              <a:extLst>
                <a:ext uri="{FF2B5EF4-FFF2-40B4-BE49-F238E27FC236}">
                  <a16:creationId xmlns:a16="http://schemas.microsoft.com/office/drawing/2014/main" id="{7CAFD1A0-26A5-4BCB-838E-8197275DF1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8">
              <a:extLst>
                <a:ext uri="{FF2B5EF4-FFF2-40B4-BE49-F238E27FC236}">
                  <a16:creationId xmlns:a16="http://schemas.microsoft.com/office/drawing/2014/main" id="{6600C648-2941-4FC6-A11A-27FF6BFC5B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9">
              <a:extLst>
                <a:ext uri="{FF2B5EF4-FFF2-40B4-BE49-F238E27FC236}">
                  <a16:creationId xmlns:a16="http://schemas.microsoft.com/office/drawing/2014/main" id="{FCD69EF6-0C83-4546-829E-4381265A7F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20">
              <a:extLst>
                <a:ext uri="{FF2B5EF4-FFF2-40B4-BE49-F238E27FC236}">
                  <a16:creationId xmlns:a16="http://schemas.microsoft.com/office/drawing/2014/main" id="{5200C461-25EB-46A5-82F9-95300BA5B4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5" name="Freeform 21">
              <a:extLst>
                <a:ext uri="{FF2B5EF4-FFF2-40B4-BE49-F238E27FC236}">
                  <a16:creationId xmlns:a16="http://schemas.microsoft.com/office/drawing/2014/main" id="{DC103382-C91E-41F1-9E32-8B4E8A5C64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26" name="Freeform 22">
              <a:extLst>
                <a:ext uri="{FF2B5EF4-FFF2-40B4-BE49-F238E27FC236}">
                  <a16:creationId xmlns:a16="http://schemas.microsoft.com/office/drawing/2014/main" id="{492F9B94-C405-4EB0-B4BD-30C639C4CB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7" name="Freeform 23">
              <a:extLst>
                <a:ext uri="{FF2B5EF4-FFF2-40B4-BE49-F238E27FC236}">
                  <a16:creationId xmlns:a16="http://schemas.microsoft.com/office/drawing/2014/main" id="{C58A6D50-748A-4DEB-A9DB-1F1CA378DB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8" name="Freeform 24">
              <a:extLst>
                <a:ext uri="{FF2B5EF4-FFF2-40B4-BE49-F238E27FC236}">
                  <a16:creationId xmlns:a16="http://schemas.microsoft.com/office/drawing/2014/main" id="{24B91B05-ECC6-44EF-AF18-D93C98D131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5">
              <a:extLst>
                <a:ext uri="{FF2B5EF4-FFF2-40B4-BE49-F238E27FC236}">
                  <a16:creationId xmlns:a16="http://schemas.microsoft.com/office/drawing/2014/main" id="{476A871F-BC6A-45C8-8032-E3A4FAB9DC3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31" name="Group 30">
            <a:extLst>
              <a:ext uri="{FF2B5EF4-FFF2-40B4-BE49-F238E27FC236}">
                <a16:creationId xmlns:a16="http://schemas.microsoft.com/office/drawing/2014/main" id="{D7397630-0F70-49EE-B1E6-79C405075A2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00144" y="1699589"/>
            <a:ext cx="3674476" cy="3470421"/>
            <a:chOff x="697883" y="1816768"/>
            <a:chExt cx="3674476" cy="3470421"/>
          </a:xfrm>
        </p:grpSpPr>
        <p:sp>
          <p:nvSpPr>
            <p:cNvPr id="32" name="Rectangle 31">
              <a:extLst>
                <a:ext uri="{FF2B5EF4-FFF2-40B4-BE49-F238E27FC236}">
                  <a16:creationId xmlns:a16="http://schemas.microsoft.com/office/drawing/2014/main" id="{2DBC8B8E-1DF4-4496-8775-837F0FF43B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Isosceles Triangle 22">
              <a:extLst>
                <a:ext uri="{FF2B5EF4-FFF2-40B4-BE49-F238E27FC236}">
                  <a16:creationId xmlns:a16="http://schemas.microsoft.com/office/drawing/2014/main" id="{130D4409-C225-4A08-B042-AE85E61384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4" name="Rectangle 33">
              <a:extLst>
                <a:ext uri="{FF2B5EF4-FFF2-40B4-BE49-F238E27FC236}">
                  <a16:creationId xmlns:a16="http://schemas.microsoft.com/office/drawing/2014/main" id="{BA779FC5-5541-411A-A243-F96DF1F5FF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6" name="Rectangle 35">
            <a:extLst>
              <a:ext uri="{FF2B5EF4-FFF2-40B4-BE49-F238E27FC236}">
                <a16:creationId xmlns:a16="http://schemas.microsoft.com/office/drawing/2014/main" id="{D75627FE-0AC5-4349-AC08-45A58BEC9B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F87AAF7B-2090-475D-9C3E-FDC03DD87A8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39" name="Freeform 5">
              <a:extLst>
                <a:ext uri="{FF2B5EF4-FFF2-40B4-BE49-F238E27FC236}">
                  <a16:creationId xmlns:a16="http://schemas.microsoft.com/office/drawing/2014/main" id="{F2DCEC33-4B31-44BC-99CB-9E4845DC4C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40" name="Freeform 6">
              <a:extLst>
                <a:ext uri="{FF2B5EF4-FFF2-40B4-BE49-F238E27FC236}">
                  <a16:creationId xmlns:a16="http://schemas.microsoft.com/office/drawing/2014/main" id="{204E0A10-D288-4B22-87A1-737B0A37D1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7">
              <a:extLst>
                <a:ext uri="{FF2B5EF4-FFF2-40B4-BE49-F238E27FC236}">
                  <a16:creationId xmlns:a16="http://schemas.microsoft.com/office/drawing/2014/main" id="{9A3E042E-4911-425A-84BB-04BF90D077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8">
              <a:extLst>
                <a:ext uri="{FF2B5EF4-FFF2-40B4-BE49-F238E27FC236}">
                  <a16:creationId xmlns:a16="http://schemas.microsoft.com/office/drawing/2014/main" id="{3A49226D-3129-4C5A-9641-3D03BEEA79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3" name="Freeform 9">
              <a:extLst>
                <a:ext uri="{FF2B5EF4-FFF2-40B4-BE49-F238E27FC236}">
                  <a16:creationId xmlns:a16="http://schemas.microsoft.com/office/drawing/2014/main" id="{9CC3C315-B515-4DD8-AC22-9D8417B37F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10">
              <a:extLst>
                <a:ext uri="{FF2B5EF4-FFF2-40B4-BE49-F238E27FC236}">
                  <a16:creationId xmlns:a16="http://schemas.microsoft.com/office/drawing/2014/main" id="{1A961828-F78F-4D56-A98E-037806C637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5" name="Freeform 11">
              <a:extLst>
                <a:ext uri="{FF2B5EF4-FFF2-40B4-BE49-F238E27FC236}">
                  <a16:creationId xmlns:a16="http://schemas.microsoft.com/office/drawing/2014/main" id="{739D4F9D-3728-42C1-8302-452D51321C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2">
              <a:extLst>
                <a:ext uri="{FF2B5EF4-FFF2-40B4-BE49-F238E27FC236}">
                  <a16:creationId xmlns:a16="http://schemas.microsoft.com/office/drawing/2014/main" id="{B4D9647E-354D-4CA8-B4A7-39172E5EAC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3">
              <a:extLst>
                <a:ext uri="{FF2B5EF4-FFF2-40B4-BE49-F238E27FC236}">
                  <a16:creationId xmlns:a16="http://schemas.microsoft.com/office/drawing/2014/main" id="{A3EC74E0-5222-4ACC-BCEC-1AA189D3BC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4">
              <a:extLst>
                <a:ext uri="{FF2B5EF4-FFF2-40B4-BE49-F238E27FC236}">
                  <a16:creationId xmlns:a16="http://schemas.microsoft.com/office/drawing/2014/main" id="{C0AE72B4-084D-42E6-ABED-5FD4650D4B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5">
              <a:extLst>
                <a:ext uri="{FF2B5EF4-FFF2-40B4-BE49-F238E27FC236}">
                  <a16:creationId xmlns:a16="http://schemas.microsoft.com/office/drawing/2014/main" id="{C9D1F5DD-8D50-4098-8D2B-10E2847527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6">
              <a:extLst>
                <a:ext uri="{FF2B5EF4-FFF2-40B4-BE49-F238E27FC236}">
                  <a16:creationId xmlns:a16="http://schemas.microsoft.com/office/drawing/2014/main" id="{D48F3941-C3C7-4589-AA46-067F6BB2D0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7">
              <a:extLst>
                <a:ext uri="{FF2B5EF4-FFF2-40B4-BE49-F238E27FC236}">
                  <a16:creationId xmlns:a16="http://schemas.microsoft.com/office/drawing/2014/main" id="{C16BBE9A-4BE3-4401-82C5-8041DB14E5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8">
              <a:extLst>
                <a:ext uri="{FF2B5EF4-FFF2-40B4-BE49-F238E27FC236}">
                  <a16:creationId xmlns:a16="http://schemas.microsoft.com/office/drawing/2014/main" id="{06180330-CCD3-4D14-A652-D60C28252D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19">
              <a:extLst>
                <a:ext uri="{FF2B5EF4-FFF2-40B4-BE49-F238E27FC236}">
                  <a16:creationId xmlns:a16="http://schemas.microsoft.com/office/drawing/2014/main" id="{616C90F6-4133-43A5-B47C-7750FE2819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20">
              <a:extLst>
                <a:ext uri="{FF2B5EF4-FFF2-40B4-BE49-F238E27FC236}">
                  <a16:creationId xmlns:a16="http://schemas.microsoft.com/office/drawing/2014/main" id="{D7C03F90-E828-4414-8A53-92069FFB68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5" name="Freeform 21">
              <a:extLst>
                <a:ext uri="{FF2B5EF4-FFF2-40B4-BE49-F238E27FC236}">
                  <a16:creationId xmlns:a16="http://schemas.microsoft.com/office/drawing/2014/main" id="{6ADDE443-75AA-4F32-A2EE-272C4347CE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bg1">
                  <a:alpha val="35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6" name="Freeform 22">
              <a:extLst>
                <a:ext uri="{FF2B5EF4-FFF2-40B4-BE49-F238E27FC236}">
                  <a16:creationId xmlns:a16="http://schemas.microsoft.com/office/drawing/2014/main" id="{ACD281C1-1D59-453F-A33A-D83E39EB06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23">
              <a:extLst>
                <a:ext uri="{FF2B5EF4-FFF2-40B4-BE49-F238E27FC236}">
                  <a16:creationId xmlns:a16="http://schemas.microsoft.com/office/drawing/2014/main" id="{60217FAC-29FE-4D6B-9BB4-FF41AA7565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4">
              <a:extLst>
                <a:ext uri="{FF2B5EF4-FFF2-40B4-BE49-F238E27FC236}">
                  <a16:creationId xmlns:a16="http://schemas.microsoft.com/office/drawing/2014/main" id="{0D3CC33A-6E36-4A72-9965-8E20FB05D1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9" name="Freeform 25">
              <a:extLst>
                <a:ext uri="{FF2B5EF4-FFF2-40B4-BE49-F238E27FC236}">
                  <a16:creationId xmlns:a16="http://schemas.microsoft.com/office/drawing/2014/main" id="{F128F04E-05CD-4035-A32B-6E9ABAB931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61" name="Rectangle 60">
            <a:extLst>
              <a:ext uri="{FF2B5EF4-FFF2-40B4-BE49-F238E27FC236}">
                <a16:creationId xmlns:a16="http://schemas.microsoft.com/office/drawing/2014/main" id="{BC2574CF-1D35-4994-87BD-5A3378E1AB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7883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9913F312-820A-E14E-AE18-F8374A0E3C2E}"/>
              </a:ext>
            </a:extLst>
          </p:cNvPr>
          <p:cNvSpPr txBox="1">
            <a:spLocks/>
          </p:cNvSpPr>
          <p:nvPr/>
        </p:nvSpPr>
        <p:spPr>
          <a:xfrm>
            <a:off x="645459" y="960120"/>
            <a:ext cx="3865695" cy="4171278"/>
          </a:xfrm>
          <a:prstGeom prst="rect">
            <a:avLst/>
          </a:prstGeom>
        </p:spPr>
        <p:txBody>
          <a:bodyPr vert="horz" lIns="228600" tIns="228600" rIns="228600" bIns="228600" rtlCol="0" anchor="ctr">
            <a:normAutofit/>
          </a:bodyPr>
          <a:lst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a:lstStyle>
          <a:p>
            <a:pPr algn="r">
              <a:spcAft>
                <a:spcPts val="600"/>
              </a:spcAft>
            </a:pPr>
            <a:r>
              <a:rPr lang="en-US" sz="4400" dirty="0"/>
              <a:t>Kyoto Protocol</a:t>
            </a:r>
          </a:p>
        </p:txBody>
      </p:sp>
      <p:cxnSp>
        <p:nvCxnSpPr>
          <p:cNvPr id="63" name="Straight Connector 62">
            <a:extLst>
              <a:ext uri="{FF2B5EF4-FFF2-40B4-BE49-F238E27FC236}">
                <a16:creationId xmlns:a16="http://schemas.microsoft.com/office/drawing/2014/main" id="{68B6AB33-DFE6-4FE4-94FE-C9E25424AD1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52263" y="1200150"/>
            <a:ext cx="0" cy="3543972"/>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Google Shape;115;p19">
            <a:extLst>
              <a:ext uri="{FF2B5EF4-FFF2-40B4-BE49-F238E27FC236}">
                <a16:creationId xmlns:a16="http://schemas.microsoft.com/office/drawing/2014/main" id="{3AE58DF6-B034-2442-B188-F7644AD3173E}"/>
              </a:ext>
            </a:extLst>
          </p:cNvPr>
          <p:cNvSpPr txBox="1">
            <a:spLocks/>
          </p:cNvSpPr>
          <p:nvPr/>
        </p:nvSpPr>
        <p:spPr>
          <a:xfrm>
            <a:off x="4983164" y="960120"/>
            <a:ext cx="5511800" cy="4171278"/>
          </a:xfrm>
          <a:prstGeom prst="rect">
            <a:avLst/>
          </a:prstGeom>
        </p:spPr>
        <p:txBody>
          <a:bodyPr spcFirstLastPara="1" vert="horz" lIns="91440" tIns="45720" rIns="91440" bIns="45720" rtlCol="0" anchor="ctr" anchorCtr="0">
            <a:normAutofit/>
          </a:bodyPr>
          <a:lstStyle>
            <a:lvl1pPr marL="0" indent="0" algn="l" defTabSz="914400" rtl="0" eaLnBrk="1" latinLnBrk="0" hangingPunct="1">
              <a:lnSpc>
                <a:spcPct val="100000"/>
              </a:lnSpc>
              <a:spcBef>
                <a:spcPts val="1000"/>
              </a:spcBef>
              <a:buClr>
                <a:schemeClr val="accent1"/>
              </a:buClr>
              <a:buSzPct val="110000"/>
              <a:buFont typeface="Wingdings" panose="05000000000000000000" pitchFamily="2" charset="2"/>
              <a:buNone/>
              <a:defRPr sz="2200" b="0" kern="1200" cap="all" baseline="0">
                <a:solidFill>
                  <a:schemeClr val="accent1"/>
                </a:solidFill>
                <a:effectLst/>
                <a:latin typeface="+mn-lt"/>
                <a:ea typeface="+mn-ea"/>
                <a:cs typeface="+mn-cs"/>
              </a:defRPr>
            </a:lvl1pPr>
            <a:lvl2pPr marL="4572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2000" b="1" kern="1200">
                <a:solidFill>
                  <a:schemeClr val="tx1"/>
                </a:solidFill>
                <a:effectLst/>
                <a:latin typeface="+mn-lt"/>
                <a:ea typeface="+mn-ea"/>
                <a:cs typeface="+mn-cs"/>
              </a:defRPr>
            </a:lvl2pPr>
            <a:lvl3pPr marL="9144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800" b="1" kern="1200">
                <a:solidFill>
                  <a:schemeClr val="tx1"/>
                </a:solidFill>
                <a:effectLst/>
                <a:latin typeface="+mn-lt"/>
                <a:ea typeface="+mn-ea"/>
                <a:cs typeface="+mn-cs"/>
              </a:defRPr>
            </a:lvl3pPr>
            <a:lvl4pPr marL="13716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b="1" kern="1200">
                <a:solidFill>
                  <a:schemeClr val="tx1"/>
                </a:solidFill>
                <a:effectLst/>
                <a:latin typeface="+mn-lt"/>
                <a:ea typeface="+mn-ea"/>
                <a:cs typeface="+mn-cs"/>
              </a:defRPr>
            </a:lvl4pPr>
            <a:lvl5pPr marL="18288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b="1" kern="1200">
                <a:solidFill>
                  <a:schemeClr val="tx1"/>
                </a:solidFill>
                <a:effectLst/>
                <a:latin typeface="+mn-lt"/>
                <a:ea typeface="+mn-ea"/>
                <a:cs typeface="+mn-cs"/>
              </a:defRPr>
            </a:lvl5pPr>
            <a:lvl6pPr marL="22860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b="1" kern="1200">
                <a:solidFill>
                  <a:schemeClr val="tx1"/>
                </a:solidFill>
                <a:effectLst/>
                <a:latin typeface="+mn-lt"/>
                <a:ea typeface="+mn-ea"/>
                <a:cs typeface="+mn-cs"/>
              </a:defRPr>
            </a:lvl6pPr>
            <a:lvl7pPr marL="27432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b="1" kern="1200">
                <a:solidFill>
                  <a:schemeClr val="tx1"/>
                </a:solidFill>
                <a:effectLst/>
                <a:latin typeface="+mn-lt"/>
                <a:ea typeface="+mn-ea"/>
                <a:cs typeface="+mn-cs"/>
              </a:defRPr>
            </a:lvl7pPr>
            <a:lvl8pPr marL="32004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b="1" kern="1200">
                <a:solidFill>
                  <a:schemeClr val="tx1"/>
                </a:solidFill>
                <a:effectLst/>
                <a:latin typeface="+mn-lt"/>
                <a:ea typeface="+mn-ea"/>
                <a:cs typeface="+mn-cs"/>
              </a:defRPr>
            </a:lvl8pPr>
            <a:lvl9pPr marL="36576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b="1" kern="1200">
                <a:solidFill>
                  <a:schemeClr val="tx1"/>
                </a:solidFill>
                <a:effectLst/>
                <a:latin typeface="+mn-lt"/>
                <a:ea typeface="+mn-ea"/>
                <a:cs typeface="+mn-cs"/>
              </a:defRPr>
            </a:lvl9pPr>
          </a:lstStyle>
          <a:p>
            <a:pPr marL="457200" indent="-228600">
              <a:lnSpc>
                <a:spcPct val="110000"/>
              </a:lnSpc>
              <a:spcBef>
                <a:spcPts val="0"/>
              </a:spcBef>
              <a:spcAft>
                <a:spcPts val="600"/>
              </a:spcAft>
              <a:buFont typeface="Wingdings" panose="05000000000000000000" pitchFamily="2" charset="2"/>
              <a:buChar char="§"/>
            </a:pPr>
            <a:r>
              <a:rPr lang="en-US" sz="1700" b="1" cap="none" dirty="0">
                <a:solidFill>
                  <a:schemeClr val="tx1"/>
                </a:solidFill>
              </a:rPr>
              <a:t>More detailed than UNFCC</a:t>
            </a:r>
          </a:p>
          <a:p>
            <a:pPr marL="457200" indent="-228600">
              <a:lnSpc>
                <a:spcPct val="110000"/>
              </a:lnSpc>
              <a:spcBef>
                <a:spcPts val="0"/>
              </a:spcBef>
              <a:spcAft>
                <a:spcPts val="600"/>
              </a:spcAft>
              <a:buFont typeface="Wingdings" panose="05000000000000000000" pitchFamily="2" charset="2"/>
              <a:buChar char="§"/>
            </a:pPr>
            <a:r>
              <a:rPr lang="en-US" sz="1700" b="1" cap="none" dirty="0">
                <a:solidFill>
                  <a:schemeClr val="tx1"/>
                </a:solidFill>
              </a:rPr>
              <a:t>Aimed at controlling CO</a:t>
            </a:r>
            <a:r>
              <a:rPr lang="en-US" sz="1700" b="1" cap="none" baseline="-25000" dirty="0">
                <a:solidFill>
                  <a:schemeClr val="tx1"/>
                </a:solidFill>
              </a:rPr>
              <a:t>2</a:t>
            </a:r>
            <a:r>
              <a:rPr lang="en-US" sz="1700" b="1" cap="none" dirty="0">
                <a:solidFill>
                  <a:schemeClr val="tx1"/>
                </a:solidFill>
              </a:rPr>
              <a:t> emissions</a:t>
            </a:r>
          </a:p>
          <a:p>
            <a:pPr marL="457200" indent="-228600">
              <a:lnSpc>
                <a:spcPct val="110000"/>
              </a:lnSpc>
              <a:spcBef>
                <a:spcPts val="0"/>
              </a:spcBef>
              <a:spcAft>
                <a:spcPts val="600"/>
              </a:spcAft>
              <a:buFont typeface="Wingdings" panose="05000000000000000000" pitchFamily="2" charset="2"/>
              <a:buChar char="§"/>
            </a:pPr>
            <a:r>
              <a:rPr lang="en-US" sz="1700" b="1" cap="none" dirty="0">
                <a:solidFill>
                  <a:schemeClr val="tx1"/>
                </a:solidFill>
              </a:rPr>
              <a:t>Annex I vs non-annex I countries</a:t>
            </a:r>
          </a:p>
          <a:p>
            <a:pPr marL="914400" lvl="1" indent="-228600">
              <a:lnSpc>
                <a:spcPct val="110000"/>
              </a:lnSpc>
              <a:spcBef>
                <a:spcPts val="0"/>
              </a:spcBef>
              <a:spcAft>
                <a:spcPts val="600"/>
              </a:spcAft>
              <a:buFont typeface="Wingdings" panose="05000000000000000000" pitchFamily="2" charset="2"/>
              <a:buChar char="§"/>
            </a:pPr>
            <a:r>
              <a:rPr lang="en-US" sz="1500" b="0" dirty="0"/>
              <a:t>Binding and non-binding</a:t>
            </a:r>
            <a:endParaRPr lang="en-US" sz="1500" b="0" dirty="0">
              <a:solidFill>
                <a:schemeClr val="tx1"/>
              </a:solidFill>
            </a:endParaRPr>
          </a:p>
          <a:p>
            <a:pPr marL="457200" indent="-228600">
              <a:lnSpc>
                <a:spcPct val="110000"/>
              </a:lnSpc>
              <a:spcBef>
                <a:spcPts val="0"/>
              </a:spcBef>
              <a:spcAft>
                <a:spcPts val="600"/>
              </a:spcAft>
              <a:buFont typeface="Wingdings" panose="05000000000000000000" pitchFamily="2" charset="2"/>
              <a:buChar char="§"/>
            </a:pPr>
            <a:r>
              <a:rPr lang="en-US" sz="1700" b="1" cap="none" dirty="0">
                <a:solidFill>
                  <a:schemeClr val="tx1"/>
                </a:solidFill>
              </a:rPr>
              <a:t>Kyoto flexible mechanisms</a:t>
            </a:r>
          </a:p>
          <a:p>
            <a:pPr marL="457200" indent="-228600">
              <a:lnSpc>
                <a:spcPct val="110000"/>
              </a:lnSpc>
              <a:spcBef>
                <a:spcPts val="0"/>
              </a:spcBef>
              <a:spcAft>
                <a:spcPts val="600"/>
              </a:spcAft>
              <a:buFont typeface="Wingdings" panose="05000000000000000000" pitchFamily="2" charset="2"/>
              <a:buChar char="§"/>
            </a:pPr>
            <a:r>
              <a:rPr lang="en-US" sz="1700" b="1" cap="none" dirty="0">
                <a:solidFill>
                  <a:schemeClr val="tx1"/>
                </a:solidFill>
              </a:rPr>
              <a:t>COPs</a:t>
            </a:r>
          </a:p>
        </p:txBody>
      </p:sp>
      <p:cxnSp>
        <p:nvCxnSpPr>
          <p:cNvPr id="67" name="Straight Connector 66">
            <a:extLst>
              <a:ext uri="{FF2B5EF4-FFF2-40B4-BE49-F238E27FC236}">
                <a16:creationId xmlns:a16="http://schemas.microsoft.com/office/drawing/2014/main" id="{0DB6C79B-8AAA-A24B-B917-ACA37EA0BA79}"/>
              </a:ext>
            </a:extLst>
          </p:cNvPr>
          <p:cNvCxnSpPr/>
          <p:nvPr/>
        </p:nvCxnSpPr>
        <p:spPr>
          <a:xfrm>
            <a:off x="4752263" y="627184"/>
            <a:ext cx="0" cy="5603631"/>
          </a:xfrm>
          <a:prstGeom prst="line">
            <a:avLst/>
          </a:prstGeom>
        </p:spPr>
        <p:style>
          <a:lnRef idx="1">
            <a:schemeClr val="accent1"/>
          </a:lnRef>
          <a:fillRef idx="0">
            <a:schemeClr val="accent1"/>
          </a:fillRef>
          <a:effectRef idx="0">
            <a:schemeClr val="accent1"/>
          </a:effectRef>
          <a:fontRef idx="minor">
            <a:schemeClr val="tx1"/>
          </a:fontRef>
        </p:style>
      </p:cxnSp>
      <p:pic>
        <p:nvPicPr>
          <p:cNvPr id="4" name="Audio 3">
            <a:hlinkClick r:id="" action="ppaction://media"/>
            <a:extLst>
              <a:ext uri="{FF2B5EF4-FFF2-40B4-BE49-F238E27FC236}">
                <a16:creationId xmlns:a16="http://schemas.microsoft.com/office/drawing/2014/main" id="{9D675932-6A0F-4745-B8D6-0273DDAAB5A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93676270"/>
      </p:ext>
    </p:extLst>
  </p:cSld>
  <p:clrMapOvr>
    <a:masterClrMapping/>
  </p:clrMapOvr>
  <mc:AlternateContent xmlns:mc="http://schemas.openxmlformats.org/markup-compatibility/2006">
    <mc:Choice xmlns:p14="http://schemas.microsoft.com/office/powerpoint/2010/main" Requires="p14">
      <p:transition spd="slow" p14:dur="2000" advTm="40754"/>
    </mc:Choice>
    <mc:Fallback>
      <p:transition spd="slow" advTm="407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Atlas">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Atlas">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objectDefaults/>
  <a:extraClrSchemeLst/>
  <a:extLst>
    <a:ext uri="{05A4C25C-085E-4340-85A3-A5531E510DB2}">
      <thm15:themeFamily xmlns:thm15="http://schemas.microsoft.com/office/thememl/2012/main" name="Atlas" id="{5156B0E4-0EB1-49FE-A26B-15F6F698AEC6}" vid="{C0EF0781-FB17-4F1F-B3B1-699933968CE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{581556F0-D92F-F946-8472-64B3D0F4FC83}tf16401369</Template>
  <TotalTime>1634</TotalTime>
  <Words>7230</Words>
  <Application>Microsoft Macintosh PowerPoint</Application>
  <PresentationFormat>Widescreen</PresentationFormat>
  <Paragraphs>244</Paragraphs>
  <Slides>22</Slides>
  <Notes>20</Notes>
  <HiddenSlides>0</HiddenSlides>
  <MMClips>22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Calibri</vt:lpstr>
      <vt:lpstr>Calibri Light</vt:lpstr>
      <vt:lpstr>Rockwell</vt:lpstr>
      <vt:lpstr>Wingdings</vt:lpstr>
      <vt:lpstr>Atlas</vt:lpstr>
      <vt:lpstr>How to Improve Multilateral Environmental Agreements: A Case Study in Balanced Institutional Design Mechanisms in the Climate Change and Ozone Regime</vt:lpstr>
      <vt:lpstr>Why Have MEAs Failed?</vt:lpstr>
      <vt:lpstr> I argue that incorporating balanced institutional design mechanisms improves the success of MEAs on both accounts of my two-pronged definition. Adding detailed flexibility provisions within MEAs increases state signatories and their willingness to make strong commitments, while comprehensive compliance measures increases adherence to environmental goals and avoid the risk of too much flexibility undermining the objective of the agreement.</vt:lpstr>
      <vt:lpstr>PowerPoint Presentation</vt:lpstr>
      <vt:lpstr>Institutional Design Mechanisms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does this mean for the future of MEAS?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 Lee</dc:creator>
  <cp:lastModifiedBy>Emma Lee</cp:lastModifiedBy>
  <cp:revision>19</cp:revision>
  <dcterms:created xsi:type="dcterms:W3CDTF">2021-05-14T18:26:33Z</dcterms:created>
  <dcterms:modified xsi:type="dcterms:W3CDTF">2021-05-17T01:14:20Z</dcterms:modified>
</cp:coreProperties>
</file>