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533"/>
  </p:normalViewPr>
  <p:slideViewPr>
    <p:cSldViewPr snapToGrid="0" snapToObjects="1" showGuides="1">
      <p:cViewPr varScale="1">
        <p:scale>
          <a:sx n="87" d="100"/>
          <a:sy n="87" d="100"/>
        </p:scale>
        <p:origin x="65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B999F-841D-8F4E-86F9-935634C3862D}" type="datetimeFigureOut">
              <a:rPr lang="en-US" smtClean="0"/>
              <a:t>5/16/21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839E3-F637-2748-82EC-831C5D311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0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839E3-F637-2748-82EC-831C5D3113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70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14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2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124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419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5/16/21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17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9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28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74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76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3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1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5/16/21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67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11" r:id="rId6"/>
    <p:sldLayoutId id="2147483806" r:id="rId7"/>
    <p:sldLayoutId id="2147483807" r:id="rId8"/>
    <p:sldLayoutId id="2147483808" r:id="rId9"/>
    <p:sldLayoutId id="2147483810" r:id="rId10"/>
    <p:sldLayoutId id="2147483809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akogiac@union.ed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 descr="Milky way galaxy with stars and space dust in the universe">
            <a:extLst>
              <a:ext uri="{FF2B5EF4-FFF2-40B4-BE49-F238E27FC236}">
                <a16:creationId xmlns:a16="http://schemas.microsoft.com/office/drawing/2014/main" id="{53BD5A8D-EDA2-48C4-96BF-0FEF6D4952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55" r="-1" b="7854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B8CE58F-407C-497E-B723-21FD8C6D3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9937" y="721297"/>
            <a:ext cx="5565913" cy="5415406"/>
            <a:chOff x="797792" y="912854"/>
            <a:chExt cx="5298208" cy="5032292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E70332-ECAF-47BB-8C7B-BD049452F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1439" y="1056388"/>
              <a:ext cx="4968823" cy="4748064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16D9361-A35A-4DC8-AAB9-04FD2D6FEE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7792" y="912854"/>
              <a:ext cx="5298208" cy="503229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FC31AD-FBB3-4219-A758-D6F7594A0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671" y="1232452"/>
              <a:ext cx="4715122" cy="4439901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CC5F2B-B6E1-8444-88B6-00599044B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1463" y="1685677"/>
            <a:ext cx="4181444" cy="2362673"/>
          </a:xfrm>
        </p:spPr>
        <p:txBody>
          <a:bodyPr anchor="b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2300">
                <a:solidFill>
                  <a:schemeClr val="tx1">
                    <a:lumMod val="75000"/>
                    <a:lumOff val="25000"/>
                  </a:schemeClr>
                </a:solidFill>
              </a:rPr>
              <a:t>Optical Investigation of Cataclysmic Variables: HP Lib, NY Lup, NR TrA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050189-BF49-6743-9D9F-0B316A376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240" y="4048349"/>
            <a:ext cx="3283888" cy="1123973"/>
          </a:xfrm>
        </p:spPr>
        <p:txBody>
          <a:bodyPr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Christos Kakogiannis </a:t>
            </a:r>
          </a:p>
          <a:p>
            <a:pPr algn="ctr"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Advisor: Francis Wilkin</a:t>
            </a:r>
          </a:p>
          <a:p>
            <a:pPr algn="ctr"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Friday, May 21, 2021</a:t>
            </a:r>
          </a:p>
        </p:txBody>
      </p:sp>
    </p:spTree>
    <p:extLst>
      <p:ext uri="{BB962C8B-B14F-4D97-AF65-F5344CB8AC3E}">
        <p14:creationId xmlns:p14="http://schemas.microsoft.com/office/powerpoint/2010/main" val="9708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Picture 4" descr="Many question marks on black background">
            <a:extLst>
              <a:ext uri="{FF2B5EF4-FFF2-40B4-BE49-F238E27FC236}">
                <a16:creationId xmlns:a16="http://schemas.microsoft.com/office/drawing/2014/main" id="{A9102151-2D30-4962-ADC4-E17EEF2ADA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3" r="2" b="2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B598134-D292-43E6-9C55-117198046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1834" y="0"/>
            <a:ext cx="4980168" cy="6858000"/>
          </a:xfrm>
          <a:custGeom>
            <a:avLst/>
            <a:gdLst>
              <a:gd name="connsiteX0" fmla="*/ 1623023 w 4901771"/>
              <a:gd name="connsiteY0" fmla="*/ 0 h 6858000"/>
              <a:gd name="connsiteX1" fmla="*/ 2716256 w 4901771"/>
              <a:gd name="connsiteY1" fmla="*/ 0 h 6858000"/>
              <a:gd name="connsiteX2" fmla="*/ 3496422 w 4901771"/>
              <a:gd name="connsiteY2" fmla="*/ 0 h 6858000"/>
              <a:gd name="connsiteX3" fmla="*/ 4544484 w 4901771"/>
              <a:gd name="connsiteY3" fmla="*/ 0 h 6858000"/>
              <a:gd name="connsiteX4" fmla="*/ 4710787 w 4901771"/>
              <a:gd name="connsiteY4" fmla="*/ 0 h 6858000"/>
              <a:gd name="connsiteX5" fmla="*/ 4901771 w 4901771"/>
              <a:gd name="connsiteY5" fmla="*/ 0 h 6858000"/>
              <a:gd name="connsiteX6" fmla="*/ 4901771 w 4901771"/>
              <a:gd name="connsiteY6" fmla="*/ 6858000 h 6858000"/>
              <a:gd name="connsiteX7" fmla="*/ 4710787 w 4901771"/>
              <a:gd name="connsiteY7" fmla="*/ 6858000 h 6858000"/>
              <a:gd name="connsiteX8" fmla="*/ 4544484 w 4901771"/>
              <a:gd name="connsiteY8" fmla="*/ 6858000 h 6858000"/>
              <a:gd name="connsiteX9" fmla="*/ 3496422 w 4901771"/>
              <a:gd name="connsiteY9" fmla="*/ 6858000 h 6858000"/>
              <a:gd name="connsiteX10" fmla="*/ 2716256 w 4901771"/>
              <a:gd name="connsiteY10" fmla="*/ 6858000 h 6858000"/>
              <a:gd name="connsiteX11" fmla="*/ 2502754 w 4901771"/>
              <a:gd name="connsiteY11" fmla="*/ 6858000 h 6858000"/>
              <a:gd name="connsiteX12" fmla="*/ 2390998 w 4901771"/>
              <a:gd name="connsiteY12" fmla="*/ 6780599 h 6858000"/>
              <a:gd name="connsiteX13" fmla="*/ 1874350 w 4901771"/>
              <a:gd name="connsiteY13" fmla="*/ 6374814 h 6858000"/>
              <a:gd name="connsiteX14" fmla="*/ 0 w 4901771"/>
              <a:gd name="connsiteY14" fmla="*/ 3621656 h 6858000"/>
              <a:gd name="connsiteX15" fmla="*/ 1600899 w 4901771"/>
              <a:gd name="connsiteY15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CC4FDA-36A3-3345-B8B8-40F5D1A4A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6"/>
            <a:ext cx="3689406" cy="1944371"/>
          </a:xfrm>
        </p:spPr>
        <p:txBody>
          <a:bodyPr anchor="b">
            <a:normAutofit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42D94-B94B-4C4B-8EA5-145A384DD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19" y="3220278"/>
            <a:ext cx="3633747" cy="2592125"/>
          </a:xfrm>
        </p:spPr>
        <p:txBody>
          <a:bodyPr>
            <a:normAutofit/>
          </a:bodyPr>
          <a:lstStyle/>
          <a:p>
            <a:r>
              <a:rPr lang="en-US" dirty="0"/>
              <a:t>Please reach out to me at </a:t>
            </a:r>
            <a:r>
              <a:rPr lang="en-US" dirty="0">
                <a:hlinkClick r:id="rId3"/>
              </a:rPr>
              <a:t>kakogiac@union.edu</a:t>
            </a:r>
            <a:r>
              <a:rPr lang="en-US" dirty="0"/>
              <a:t>,</a:t>
            </a:r>
          </a:p>
          <a:p>
            <a:r>
              <a:rPr lang="en-US" dirty="0"/>
              <a:t>I will be happy to answer your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4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862A6-D2BA-B545-88A1-DBF53FDE5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97EF6-D12A-6F47-9A3F-BD833F626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Union College </a:t>
            </a:r>
            <a:r>
              <a:rPr lang="en-US" dirty="0"/>
              <a:t>for funding my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Francis Wilkin</a:t>
            </a:r>
            <a:r>
              <a:rPr lang="en-US" dirty="0"/>
              <a:t>, </a:t>
            </a:r>
            <a:r>
              <a:rPr lang="en-US"/>
              <a:t>my advisor,</a:t>
            </a:r>
            <a:r>
              <a:rPr lang="en-US" b="1"/>
              <a:t> </a:t>
            </a:r>
            <a:r>
              <a:rPr lang="en-US"/>
              <a:t>for </a:t>
            </a:r>
            <a:r>
              <a:rPr lang="en-US" dirty="0"/>
              <a:t>his tremendous help throughout this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AAVSO</a:t>
            </a:r>
            <a:r>
              <a:rPr lang="en-US" dirty="0"/>
              <a:t> (American Association for Variable Star Observers) for giving us access to data for our targets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CBA members</a:t>
            </a:r>
            <a:r>
              <a:rPr lang="en-US" dirty="0"/>
              <a:t> (Center for Backyard Astrophysics) for sharing with us their knowledge on Cataclysmic Variables</a:t>
            </a:r>
          </a:p>
        </p:txBody>
      </p:sp>
    </p:spTree>
    <p:extLst>
      <p:ext uri="{BB962C8B-B14F-4D97-AF65-F5344CB8AC3E}">
        <p14:creationId xmlns:p14="http://schemas.microsoft.com/office/powerpoint/2010/main" val="118214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B0F7D69-D93C-4C38-A23D-76E000D69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D419D4-EA9D-42D9-BF62-B07F0B7B6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C6FEC9B-9608-4181-A9E5-A1B80E72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B1564ED-F26F-451D-97D6-A6EC3E83F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CA184B6-3482-4F43-87F0-BC765DCFD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C869923-8380-4244-9548-802C330638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06255F2-BC67-4DDE-B34E-AC4BA2183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5169443-FCCD-4C0A-8C69-18CD3FA09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3E416D2-D994-4F7A-8F62-B28B11BE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 descr="Magnifying glass on clear background">
            <a:extLst>
              <a:ext uri="{FF2B5EF4-FFF2-40B4-BE49-F238E27FC236}">
                <a16:creationId xmlns:a16="http://schemas.microsoft.com/office/drawing/2014/main" id="{CF06FDE5-4FAE-4DCB-9A52-9D4B1D2D21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5708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46D3498-BB0C-4BBC-957B-FC6466C80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949" y="0"/>
            <a:ext cx="7476051" cy="6858000"/>
          </a:xfrm>
          <a:custGeom>
            <a:avLst/>
            <a:gdLst>
              <a:gd name="connsiteX0" fmla="*/ 0 w 7476051"/>
              <a:gd name="connsiteY0" fmla="*/ 0 h 6858000"/>
              <a:gd name="connsiteX1" fmla="*/ 348024 w 7476051"/>
              <a:gd name="connsiteY1" fmla="*/ 0 h 6858000"/>
              <a:gd name="connsiteX2" fmla="*/ 681975 w 7476051"/>
              <a:gd name="connsiteY2" fmla="*/ 0 h 6858000"/>
              <a:gd name="connsiteX3" fmla="*/ 1555845 w 7476051"/>
              <a:gd name="connsiteY3" fmla="*/ 0 h 6858000"/>
              <a:gd name="connsiteX4" fmla="*/ 1568054 w 7476051"/>
              <a:gd name="connsiteY4" fmla="*/ 0 h 6858000"/>
              <a:gd name="connsiteX5" fmla="*/ 1693495 w 7476051"/>
              <a:gd name="connsiteY5" fmla="*/ 0 h 6858000"/>
              <a:gd name="connsiteX6" fmla="*/ 3186636 w 7476051"/>
              <a:gd name="connsiteY6" fmla="*/ 0 h 6858000"/>
              <a:gd name="connsiteX7" fmla="*/ 5853028 w 7476051"/>
              <a:gd name="connsiteY7" fmla="*/ 0 h 6858000"/>
              <a:gd name="connsiteX8" fmla="*/ 5875152 w 7476051"/>
              <a:gd name="connsiteY8" fmla="*/ 14997 h 6858000"/>
              <a:gd name="connsiteX9" fmla="*/ 7476051 w 7476051"/>
              <a:gd name="connsiteY9" fmla="*/ 3621656 h 6858000"/>
              <a:gd name="connsiteX10" fmla="*/ 5601701 w 7476051"/>
              <a:gd name="connsiteY10" fmla="*/ 6374814 h 6858000"/>
              <a:gd name="connsiteX11" fmla="*/ 5085053 w 7476051"/>
              <a:gd name="connsiteY11" fmla="*/ 6780599 h 6858000"/>
              <a:gd name="connsiteX12" fmla="*/ 4973297 w 7476051"/>
              <a:gd name="connsiteY12" fmla="*/ 6858000 h 6858000"/>
              <a:gd name="connsiteX13" fmla="*/ 3186636 w 7476051"/>
              <a:gd name="connsiteY13" fmla="*/ 6858000 h 6858000"/>
              <a:gd name="connsiteX14" fmla="*/ 1568054 w 7476051"/>
              <a:gd name="connsiteY14" fmla="*/ 6858000 h 6858000"/>
              <a:gd name="connsiteX15" fmla="*/ 1555845 w 7476051"/>
              <a:gd name="connsiteY15" fmla="*/ 6858000 h 6858000"/>
              <a:gd name="connsiteX16" fmla="*/ 1385101 w 7476051"/>
              <a:gd name="connsiteY16" fmla="*/ 6858000 h 6858000"/>
              <a:gd name="connsiteX17" fmla="*/ 681975 w 7476051"/>
              <a:gd name="connsiteY17" fmla="*/ 6858000 h 6858000"/>
              <a:gd name="connsiteX18" fmla="*/ 348024 w 7476051"/>
              <a:gd name="connsiteY18" fmla="*/ 6858000 h 6858000"/>
              <a:gd name="connsiteX19" fmla="*/ 0 w 7476051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76051" h="6858000">
                <a:moveTo>
                  <a:pt x="0" y="0"/>
                </a:moveTo>
                <a:lnTo>
                  <a:pt x="348024" y="0"/>
                </a:lnTo>
                <a:lnTo>
                  <a:pt x="681975" y="0"/>
                </a:lnTo>
                <a:lnTo>
                  <a:pt x="1555845" y="0"/>
                </a:lnTo>
                <a:lnTo>
                  <a:pt x="1568054" y="0"/>
                </a:lnTo>
                <a:lnTo>
                  <a:pt x="1693495" y="0"/>
                </a:lnTo>
                <a:lnTo>
                  <a:pt x="3186636" y="0"/>
                </a:lnTo>
                <a:lnTo>
                  <a:pt x="5853028" y="0"/>
                </a:lnTo>
                <a:lnTo>
                  <a:pt x="5875152" y="14997"/>
                </a:lnTo>
                <a:cubicBezTo>
                  <a:pt x="6902315" y="754641"/>
                  <a:pt x="7476051" y="2093192"/>
                  <a:pt x="7476051" y="3621656"/>
                </a:cubicBezTo>
                <a:cubicBezTo>
                  <a:pt x="7476051" y="4969131"/>
                  <a:pt x="6547326" y="5602839"/>
                  <a:pt x="5601701" y="6374814"/>
                </a:cubicBezTo>
                <a:cubicBezTo>
                  <a:pt x="5429498" y="6515397"/>
                  <a:pt x="5258871" y="6653108"/>
                  <a:pt x="5085053" y="6780599"/>
                </a:cubicBezTo>
                <a:lnTo>
                  <a:pt x="4973297" y="6858000"/>
                </a:lnTo>
                <a:lnTo>
                  <a:pt x="3186636" y="6858000"/>
                </a:lnTo>
                <a:lnTo>
                  <a:pt x="1568054" y="6858000"/>
                </a:lnTo>
                <a:lnTo>
                  <a:pt x="1555845" y="6858000"/>
                </a:lnTo>
                <a:lnTo>
                  <a:pt x="1385101" y="6858000"/>
                </a:lnTo>
                <a:lnTo>
                  <a:pt x="681975" y="6858000"/>
                </a:lnTo>
                <a:lnTo>
                  <a:pt x="348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539A79B-DFBA-4781-B0DE-4044B072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97492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D8EFB43-661E-4B15-BA65-39CC17EF7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10788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12F409-5495-5648-827C-278AD5436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1675" y="1346268"/>
            <a:ext cx="5932755" cy="3285207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5400" dirty="0">
                <a:solidFill>
                  <a:schemeClr val="bg1"/>
                </a:solidFill>
              </a:rPr>
              <a:t>Thank you very much!</a:t>
            </a:r>
          </a:p>
        </p:txBody>
      </p:sp>
    </p:spTree>
    <p:extLst>
      <p:ext uri="{BB962C8B-B14F-4D97-AF65-F5344CB8AC3E}">
        <p14:creationId xmlns:p14="http://schemas.microsoft.com/office/powerpoint/2010/main" val="412461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7FA6-49BF-6544-A919-EA963433F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did I choose this research subject?</a:t>
            </a:r>
          </a:p>
        </p:txBody>
      </p:sp>
      <p:pic>
        <p:nvPicPr>
          <p:cNvPr id="7" name="Content Placeholder 6" descr="A picture containing star, outdoor object&#10;&#10;Description automatically generated">
            <a:extLst>
              <a:ext uri="{FF2B5EF4-FFF2-40B4-BE49-F238E27FC236}">
                <a16:creationId xmlns:a16="http://schemas.microsoft.com/office/drawing/2014/main" id="{4504CABC-D0BA-7B4B-ABE5-AF566B018F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7112" y="2312988"/>
            <a:ext cx="5476875" cy="3651250"/>
          </a:xfrm>
        </p:spPr>
      </p:pic>
    </p:spTree>
    <p:extLst>
      <p:ext uri="{BB962C8B-B14F-4D97-AF65-F5344CB8AC3E}">
        <p14:creationId xmlns:p14="http://schemas.microsoft.com/office/powerpoint/2010/main" val="326818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8FF37-3283-CD49-9432-C5A427EEA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Nova Stars: Cataclysmic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6BCAC-823F-634B-A53A-6787A7783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outdoor object, night, star, light&#10;&#10;Description automatically generated">
            <a:extLst>
              <a:ext uri="{FF2B5EF4-FFF2-40B4-BE49-F238E27FC236}">
                <a16:creationId xmlns:a16="http://schemas.microsoft.com/office/drawing/2014/main" id="{AF7FB4C1-CFD5-C94D-B7F8-79FBA8464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453" y="2309535"/>
            <a:ext cx="4385094" cy="365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82F5-F9D9-9C4A-B1B2-469FF3D53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Cataclysmic Variable System: Close Binary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9CE3A-9D1D-5443-9612-B15F5B81A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dark, orange&#10;&#10;Description automatically generated">
            <a:extLst>
              <a:ext uri="{FF2B5EF4-FFF2-40B4-BE49-F238E27FC236}">
                <a16:creationId xmlns:a16="http://schemas.microsoft.com/office/drawing/2014/main" id="{4A58817D-0D70-7C49-B63E-6E742B842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137" y="3064878"/>
            <a:ext cx="3175000" cy="214630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DDE2435-977C-5841-BD66-07DC6C720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074" y="3077578"/>
            <a:ext cx="2971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33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9" name="Picture 28" descr="A picture containing sky, outdoor, building, water tower&#10;&#10;Description automatically generated">
            <a:extLst>
              <a:ext uri="{FF2B5EF4-FFF2-40B4-BE49-F238E27FC236}">
                <a16:creationId xmlns:a16="http://schemas.microsoft.com/office/drawing/2014/main" id="{5E6F30F7-1366-B54A-98D1-5C8CC56A44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82" b="-1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70" name="Freeform: Shape 35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71" name="Freeform: Shape 37">
            <a:extLst>
              <a:ext uri="{FF2B5EF4-FFF2-40B4-BE49-F238E27FC236}">
                <a16:creationId xmlns:a16="http://schemas.microsoft.com/office/drawing/2014/main" id="{8B598134-D292-43E6-9C55-117198046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1834" y="0"/>
            <a:ext cx="4980168" cy="6858000"/>
          </a:xfrm>
          <a:custGeom>
            <a:avLst/>
            <a:gdLst>
              <a:gd name="connsiteX0" fmla="*/ 1623023 w 4901771"/>
              <a:gd name="connsiteY0" fmla="*/ 0 h 6858000"/>
              <a:gd name="connsiteX1" fmla="*/ 2716256 w 4901771"/>
              <a:gd name="connsiteY1" fmla="*/ 0 h 6858000"/>
              <a:gd name="connsiteX2" fmla="*/ 3496422 w 4901771"/>
              <a:gd name="connsiteY2" fmla="*/ 0 h 6858000"/>
              <a:gd name="connsiteX3" fmla="*/ 4544484 w 4901771"/>
              <a:gd name="connsiteY3" fmla="*/ 0 h 6858000"/>
              <a:gd name="connsiteX4" fmla="*/ 4710787 w 4901771"/>
              <a:gd name="connsiteY4" fmla="*/ 0 h 6858000"/>
              <a:gd name="connsiteX5" fmla="*/ 4901771 w 4901771"/>
              <a:gd name="connsiteY5" fmla="*/ 0 h 6858000"/>
              <a:gd name="connsiteX6" fmla="*/ 4901771 w 4901771"/>
              <a:gd name="connsiteY6" fmla="*/ 6858000 h 6858000"/>
              <a:gd name="connsiteX7" fmla="*/ 4710787 w 4901771"/>
              <a:gd name="connsiteY7" fmla="*/ 6858000 h 6858000"/>
              <a:gd name="connsiteX8" fmla="*/ 4544484 w 4901771"/>
              <a:gd name="connsiteY8" fmla="*/ 6858000 h 6858000"/>
              <a:gd name="connsiteX9" fmla="*/ 3496422 w 4901771"/>
              <a:gd name="connsiteY9" fmla="*/ 6858000 h 6858000"/>
              <a:gd name="connsiteX10" fmla="*/ 2716256 w 4901771"/>
              <a:gd name="connsiteY10" fmla="*/ 6858000 h 6858000"/>
              <a:gd name="connsiteX11" fmla="*/ 2502754 w 4901771"/>
              <a:gd name="connsiteY11" fmla="*/ 6858000 h 6858000"/>
              <a:gd name="connsiteX12" fmla="*/ 2390998 w 4901771"/>
              <a:gd name="connsiteY12" fmla="*/ 6780599 h 6858000"/>
              <a:gd name="connsiteX13" fmla="*/ 1874350 w 4901771"/>
              <a:gd name="connsiteY13" fmla="*/ 6374814 h 6858000"/>
              <a:gd name="connsiteX14" fmla="*/ 0 w 4901771"/>
              <a:gd name="connsiteY14" fmla="*/ 3621656 h 6858000"/>
              <a:gd name="connsiteX15" fmla="*/ 1600899 w 4901771"/>
              <a:gd name="connsiteY15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39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81A83F-C345-BF4B-8455-E5A6F0F7C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6"/>
            <a:ext cx="3689406" cy="1944371"/>
          </a:xfrm>
        </p:spPr>
        <p:txBody>
          <a:bodyPr anchor="b">
            <a:normAutofit/>
          </a:bodyPr>
          <a:lstStyle/>
          <a:p>
            <a:r>
              <a:rPr lang="en-US"/>
              <a:t>El Sauce Observatory</a:t>
            </a:r>
            <a:endParaRPr lang="en-US" dirty="0"/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ECD6A4C1-5681-6143-917B-97E402C1D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19" y="3220278"/>
            <a:ext cx="3633747" cy="2592125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07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2E92-9753-E642-8853-05D581BC1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Telescope.Live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128D-7823-D544-AC3B-51D3DC827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88407080-79D4-CE4E-B2DF-222F54086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66" y="2312275"/>
            <a:ext cx="4865589" cy="2531187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CA4B291-EBDE-9041-A75C-6BEE5B98C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647" y="2246243"/>
            <a:ext cx="4865588" cy="2568908"/>
          </a:xfrm>
          <a:prstGeom prst="rect">
            <a:avLst/>
          </a:prstGeom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C9E542F-FC11-4E4B-8F22-12E14B25F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080" y="4909495"/>
            <a:ext cx="2322121" cy="1804023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9A0ADAA-32E8-2248-AE5F-08B2AF74A222}"/>
              </a:ext>
            </a:extLst>
          </p:cNvPr>
          <p:cNvCxnSpPr>
            <a:cxnSpLocks/>
          </p:cNvCxnSpPr>
          <p:nvPr/>
        </p:nvCxnSpPr>
        <p:spPr>
          <a:xfrm>
            <a:off x="5048080" y="3530697"/>
            <a:ext cx="210517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126AA73-DC67-4742-A80A-E0E05B5D2B97}"/>
              </a:ext>
            </a:extLst>
          </p:cNvPr>
          <p:cNvCxnSpPr>
            <a:cxnSpLocks/>
          </p:cNvCxnSpPr>
          <p:nvPr/>
        </p:nvCxnSpPr>
        <p:spPr>
          <a:xfrm flipH="1">
            <a:off x="7153252" y="4766119"/>
            <a:ext cx="2433662" cy="12636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73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D1775-47DC-3D46-AA39-F3F68EB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AstroImageJ</a:t>
            </a:r>
            <a:r>
              <a:rPr lang="en-US" dirty="0"/>
              <a:t>: our analysis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37F16-310D-B945-A3B3-4D0622DC5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40F5F48-BCE4-4244-9DCD-1CF0DEF4B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7487" y="2312276"/>
            <a:ext cx="4137025" cy="36985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92F4172-E85E-D243-8CE1-8DE759057C0C}"/>
              </a:ext>
            </a:extLst>
          </p:cNvPr>
          <p:cNvCxnSpPr>
            <a:cxnSpLocks/>
          </p:cNvCxnSpPr>
          <p:nvPr/>
        </p:nvCxnSpPr>
        <p:spPr>
          <a:xfrm>
            <a:off x="6232500" y="4112628"/>
            <a:ext cx="1587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777455-7B9F-5845-B8D1-AB1BC2FF5346}"/>
              </a:ext>
            </a:extLst>
          </p:cNvPr>
          <p:cNvCxnSpPr>
            <a:cxnSpLocks/>
          </p:cNvCxnSpPr>
          <p:nvPr/>
        </p:nvCxnSpPr>
        <p:spPr>
          <a:xfrm>
            <a:off x="6200750" y="4138028"/>
            <a:ext cx="6375" cy="1355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50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25BBE-19B4-2549-9DFC-099B0036F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Observing Schedule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D24DCCA0-D9EA-C64C-9845-5EE536370C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952047"/>
              </p:ext>
            </p:extLst>
          </p:nvPr>
        </p:nvGraphicFramePr>
        <p:xfrm>
          <a:off x="1920875" y="2312988"/>
          <a:ext cx="8769351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117">
                  <a:extLst>
                    <a:ext uri="{9D8B030D-6E8A-4147-A177-3AD203B41FA5}">
                      <a16:colId xmlns:a16="http://schemas.microsoft.com/office/drawing/2014/main" val="4224125618"/>
                    </a:ext>
                  </a:extLst>
                </a:gridCol>
                <a:gridCol w="2923117">
                  <a:extLst>
                    <a:ext uri="{9D8B030D-6E8A-4147-A177-3AD203B41FA5}">
                      <a16:colId xmlns:a16="http://schemas.microsoft.com/office/drawing/2014/main" val="3185114076"/>
                    </a:ext>
                  </a:extLst>
                </a:gridCol>
                <a:gridCol w="2923117">
                  <a:extLst>
                    <a:ext uri="{9D8B030D-6E8A-4147-A177-3AD203B41FA5}">
                      <a16:colId xmlns:a16="http://schemas.microsoft.com/office/drawing/2014/main" val="35054675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Star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Observation Nights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Mean Session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03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HP Lib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July 13, July 20, July 25, Aug 14, Aug 21, Aug 26, Sep 9, Sep 16, </a:t>
                      </a:r>
                    </a:p>
                    <a:p>
                      <a:pPr lvl="1" algn="ctr"/>
                      <a:r>
                        <a:rPr lang="en-US" dirty="0"/>
                        <a:t>Sep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30 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028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NY </a:t>
                      </a:r>
                      <a:r>
                        <a:rPr lang="en-US" dirty="0" err="1"/>
                        <a:t>Lup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July 19-20, July 23, July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2-3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524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NR </a:t>
                      </a:r>
                      <a:r>
                        <a:rPr lang="en-US" dirty="0" err="1"/>
                        <a:t>TrA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July 26, Aug 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en-US" dirty="0"/>
                        <a:t>3-4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744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511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A2A0D-93A1-3446-AE74-8293532D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3BDC4-8BD7-EF40-803C-5F182C1DF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3DBB78E7-F9DF-3F49-B300-6536275CF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962" y="2312276"/>
            <a:ext cx="6950075" cy="399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11863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205</Words>
  <Application>Microsoft Macintosh PowerPoint</Application>
  <PresentationFormat>Widescreen</PresentationFormat>
  <Paragraphs>35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Meiryo</vt:lpstr>
      <vt:lpstr>Arial</vt:lpstr>
      <vt:lpstr>Calibri</vt:lpstr>
      <vt:lpstr>Corbel</vt:lpstr>
      <vt:lpstr>SketchLinesVTI</vt:lpstr>
      <vt:lpstr>Optical Investigation of Cataclysmic Variables: HP Lib, NY Lup, NR TrA</vt:lpstr>
      <vt:lpstr>Why did I choose this research subject?</vt:lpstr>
      <vt:lpstr>Nova Stars: Cataclysmic Variables</vt:lpstr>
      <vt:lpstr>Cataclysmic Variable System: Close Binary System</vt:lpstr>
      <vt:lpstr>El Sauce Observatory</vt:lpstr>
      <vt:lpstr>Telescope.Live </vt:lpstr>
      <vt:lpstr>AstroImageJ: our analysis software</vt:lpstr>
      <vt:lpstr>Our Observing Schedule</vt:lpstr>
      <vt:lpstr>Sample Result</vt:lpstr>
      <vt:lpstr>Questions?</vt:lpstr>
      <vt:lpstr>Special Thanks</vt:lpstr>
      <vt:lpstr>Thank you very much!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Cataclysmic Variables </dc:title>
  <dc:creator>Kakogiannis, Christos</dc:creator>
  <cp:lastModifiedBy>Kakogiannis, Christos</cp:lastModifiedBy>
  <cp:revision>31</cp:revision>
  <dcterms:created xsi:type="dcterms:W3CDTF">2021-05-15T00:11:11Z</dcterms:created>
  <dcterms:modified xsi:type="dcterms:W3CDTF">2021-05-16T04:42:32Z</dcterms:modified>
</cp:coreProperties>
</file>