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15"/>
    <p:restoredTop sz="96327"/>
  </p:normalViewPr>
  <p:slideViewPr>
    <p:cSldViewPr snapToGrid="0" snapToObjects="1">
      <p:cViewPr>
        <p:scale>
          <a:sx n="72" d="100"/>
          <a:sy n="72" d="100"/>
        </p:scale>
        <p:origin x="1096" y="30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5/11/21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5/11/21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5/11/21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5/11/21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5/11/21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5/11/21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5/11/21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5/11/21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5/11/21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5/11/21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5/11/21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5/11/21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Flag_of_China_(WFB_2000).sv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n.wikipedia.org/wiki/Outline_of_the_United_States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3.0/" TargetMode="External"/><Relationship Id="rId2" Type="http://schemas.openxmlformats.org/officeDocument/2006/relationships/hyperlink" Target="https://en.wikipedia.org/wiki/Outline_of_the_United_State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mmons.wikimedia.org/wiki/File:Flag_of_China_(WFB_2000).sv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B46D1-F0E2-A14A-979D-84BD0B9B41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308919"/>
            <a:ext cx="8991600" cy="3418256"/>
          </a:xfrm>
        </p:spPr>
        <p:txBody>
          <a:bodyPr>
            <a:normAutofit fontScale="90000"/>
          </a:bodyPr>
          <a:lstStyle/>
          <a:p>
            <a:r>
              <a:rPr lang="en-US" dirty="0"/>
              <a:t>Defining “Firm Nationality”</a:t>
            </a:r>
            <a:br>
              <a:rPr lang="en-US" dirty="0"/>
            </a:br>
            <a:r>
              <a:rPr lang="en-US" dirty="0"/>
              <a:t>-- </a:t>
            </a:r>
            <a:br>
              <a:rPr lang="en-US" dirty="0"/>
            </a:br>
            <a:r>
              <a:rPr lang="en-US" dirty="0"/>
              <a:t>An Exploration of the Modern Firm Within the Context of United States-China Relations 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58E121-28DF-984E-8F5C-BB01A4F478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By Cory Sachs</a:t>
            </a:r>
          </a:p>
        </p:txBody>
      </p:sp>
      <p:pic>
        <p:nvPicPr>
          <p:cNvPr id="5" name="Picture 4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61CF192C-CC45-AC42-B7C4-132F4F2193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163696" y="4038097"/>
            <a:ext cx="3251200" cy="216535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99108578-C427-EE4F-A532-269CA80F2E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073270" y="4038098"/>
            <a:ext cx="3243847" cy="2165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183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6AC4D-1255-AE47-B390-06E3243D4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56972"/>
            <a:ext cx="7729728" cy="1188720"/>
          </a:xfrm>
        </p:spPr>
        <p:txBody>
          <a:bodyPr>
            <a:normAutofit/>
          </a:bodyPr>
          <a:lstStyle/>
          <a:p>
            <a:r>
              <a:rPr lang="en-US" dirty="0"/>
              <a:t>EDUCATION OF EXECUTIVES</a:t>
            </a:r>
          </a:p>
        </p:txBody>
      </p:sp>
      <p:pic>
        <p:nvPicPr>
          <p:cNvPr id="5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7713FA9B-31C9-6E47-953C-952A65A88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136" y="1519555"/>
            <a:ext cx="3653786" cy="3818890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5968FC8F-7405-D149-8B40-E04D92F00C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1519555"/>
            <a:ext cx="3855648" cy="3818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527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5D800-037F-3742-A511-39D53F646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41732"/>
            <a:ext cx="7729728" cy="1188720"/>
          </a:xfrm>
        </p:spPr>
        <p:txBody>
          <a:bodyPr/>
          <a:lstStyle/>
          <a:p>
            <a:r>
              <a:rPr lang="en-US" dirty="0"/>
              <a:t>EDUCATION OF EXECUTIVES pt. 2</a:t>
            </a:r>
          </a:p>
        </p:txBody>
      </p:sp>
      <p:pic>
        <p:nvPicPr>
          <p:cNvPr id="1025" name="Picture 1" descr="page43image59396368">
            <a:extLst>
              <a:ext uri="{FF2B5EF4-FFF2-40B4-BE49-F238E27FC236}">
                <a16:creationId xmlns:a16="http://schemas.microsoft.com/office/drawing/2014/main" id="{613B9EB7-F498-CD4F-B74B-5A8EC7F6B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135" y="1463039"/>
            <a:ext cx="6221730" cy="4648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346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DD00A-E48E-DD4D-9895-557A543AB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994C65-77E6-8646-B510-F4878E09AF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HQ location vs Founding Location (workforce nationality and legal jurisdiction)</a:t>
            </a:r>
          </a:p>
          <a:p>
            <a:r>
              <a:rPr lang="en-US" dirty="0"/>
              <a:t>Investor Location vs, Investor Founding Location (path of capital)</a:t>
            </a:r>
          </a:p>
          <a:p>
            <a:r>
              <a:rPr lang="en-US" dirty="0"/>
              <a:t>Education of Investors (influence on decision making and firm behavior)</a:t>
            </a:r>
          </a:p>
          <a:p>
            <a:r>
              <a:rPr lang="en-US" dirty="0"/>
              <a:t>CM2025 industries and defining firm nationality going forward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DFF867-6EB5-3E41-B348-0DA308B48365}"/>
              </a:ext>
            </a:extLst>
          </p:cNvPr>
          <p:cNvSpPr txBox="1"/>
          <p:nvPr/>
        </p:nvSpPr>
        <p:spPr>
          <a:xfrm>
            <a:off x="4576119" y="6350169"/>
            <a:ext cx="303976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2" tooltip="https://en.wikipedia.org/wiki/Outline_of_the_United_States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3" tooltip="https://creativecommons.org/licenses/by-sa/3.0/"/>
              </a:rPr>
              <a:t>CC BY-SA</a:t>
            </a:r>
            <a:endParaRPr lang="en-US" sz="900" dirty="0"/>
          </a:p>
          <a:p>
            <a:r>
              <a:rPr lang="en-US" sz="900" dirty="0">
                <a:hlinkClick r:id="rId4" tooltip="https://commons.wikimedia.org/wiki/File:Flag_of_China_(WFB_2000).svg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3" tooltip="https://creativecommons.org/licenses/by-sa/3.0/"/>
              </a:rPr>
              <a:t>CC BY-SA</a:t>
            </a:r>
            <a:endParaRPr lang="en-US" sz="900" dirty="0"/>
          </a:p>
          <a:p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46925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B18A1-9275-3A42-9E44-92A3524EC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7E682F-788B-DC47-B5B7-00670E028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Industrialization 	        Fragmentation of production, modularization, and global outsourcing</a:t>
            </a:r>
          </a:p>
          <a:p>
            <a:r>
              <a:rPr lang="en-US" dirty="0"/>
              <a:t>US vs China conflict over industry</a:t>
            </a:r>
          </a:p>
          <a:p>
            <a:r>
              <a:rPr lang="en-US" dirty="0"/>
              <a:t>CM2025</a:t>
            </a:r>
          </a:p>
          <a:p>
            <a:r>
              <a:rPr lang="en-US" dirty="0"/>
              <a:t>US Response (CFIUS)</a:t>
            </a:r>
          </a:p>
          <a:p>
            <a:r>
              <a:rPr lang="en-US" dirty="0"/>
              <a:t>Ex. </a:t>
            </a:r>
            <a:r>
              <a:rPr lang="en-US" dirty="0" err="1"/>
              <a:t>Tik</a:t>
            </a:r>
            <a:r>
              <a:rPr lang="en-US" dirty="0"/>
              <a:t> Tok</a:t>
            </a:r>
          </a:p>
          <a:p>
            <a:r>
              <a:rPr lang="en-US" dirty="0"/>
              <a:t>How should we define firms?</a:t>
            </a:r>
          </a:p>
          <a:p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744BC23-BE95-CD4B-B13F-2D0594E1551D}"/>
              </a:ext>
            </a:extLst>
          </p:cNvPr>
          <p:cNvCxnSpPr>
            <a:cxnSpLocks/>
          </p:cNvCxnSpPr>
          <p:nvPr/>
        </p:nvCxnSpPr>
        <p:spPr>
          <a:xfrm>
            <a:off x="4034118" y="2837329"/>
            <a:ext cx="5782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0046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10E50-777D-B64F-8606-5DE38B4DC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EC0B48-712C-0F48-94D6-73DD6AE8A2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Crunchbase</a:t>
            </a:r>
          </a:p>
          <a:p>
            <a:r>
              <a:rPr lang="en-US" dirty="0"/>
              <a:t>Chinese HQ Firms (30,462),</a:t>
            </a:r>
          </a:p>
          <a:p>
            <a:pPr lvl="1"/>
            <a:r>
              <a:rPr lang="en-US" dirty="0"/>
              <a:t>51+ employees (12,921)</a:t>
            </a:r>
          </a:p>
          <a:p>
            <a:r>
              <a:rPr lang="en-US" dirty="0"/>
              <a:t>Lead five investors (6,411)</a:t>
            </a:r>
          </a:p>
          <a:p>
            <a:pPr lvl="1"/>
            <a:r>
              <a:rPr lang="en-US" dirty="0"/>
              <a:t>Ranked the list</a:t>
            </a:r>
          </a:p>
          <a:p>
            <a:pPr lvl="1"/>
            <a:r>
              <a:rPr lang="en-US" dirty="0"/>
              <a:t>Filtered to chosen subset  (80 most mentioned investors=30% of total # of investors)</a:t>
            </a:r>
          </a:p>
          <a:p>
            <a:pPr lvl="1"/>
            <a:r>
              <a:rPr lang="en-US" dirty="0"/>
              <a:t>Most frequent = most significant in terms of capital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847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BC753-3961-3442-B251-DED072049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73860"/>
            <a:ext cx="7729728" cy="1188720"/>
          </a:xfrm>
        </p:spPr>
        <p:txBody>
          <a:bodyPr/>
          <a:lstStyle/>
          <a:p>
            <a:r>
              <a:rPr lang="en-US" dirty="0"/>
              <a:t>HQ Location vs. Founding Location of investors</a:t>
            </a:r>
          </a:p>
        </p:txBody>
      </p:sp>
      <p:pic>
        <p:nvPicPr>
          <p:cNvPr id="9" name="Picture 8" descr="A picture containing pie chart&#10;&#10;Description automatically generated">
            <a:extLst>
              <a:ext uri="{FF2B5EF4-FFF2-40B4-BE49-F238E27FC236}">
                <a16:creationId xmlns:a16="http://schemas.microsoft.com/office/drawing/2014/main" id="{F1976820-67C2-DE47-92E2-7C6E5F581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137" y="1445787"/>
            <a:ext cx="3462298" cy="5272071"/>
          </a:xfrm>
          <a:prstGeom prst="rect">
            <a:avLst/>
          </a:prstGeom>
        </p:spPr>
      </p:pic>
      <p:pic>
        <p:nvPicPr>
          <p:cNvPr id="11" name="Picture 10" descr="A picture containing chart&#10;&#10;Description automatically generated">
            <a:extLst>
              <a:ext uri="{FF2B5EF4-FFF2-40B4-BE49-F238E27FC236}">
                <a16:creationId xmlns:a16="http://schemas.microsoft.com/office/drawing/2014/main" id="{DF1E6EFA-9EEA-FC4D-84A1-2634C27978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2226" y="1445787"/>
            <a:ext cx="3921948" cy="527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341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5CD4D-0B1C-774B-8019-EB252B775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5" y="188315"/>
            <a:ext cx="7729728" cy="1188720"/>
          </a:xfrm>
        </p:spPr>
        <p:txBody>
          <a:bodyPr/>
          <a:lstStyle/>
          <a:p>
            <a:r>
              <a:rPr lang="en-US" dirty="0"/>
              <a:t>Nationality of the investments of the lead investors</a:t>
            </a:r>
          </a:p>
        </p:txBody>
      </p:sp>
      <p:pic>
        <p:nvPicPr>
          <p:cNvPr id="5" name="Content Placeholder 4" descr="Chart, pie chart&#10;&#10;Description automatically generated">
            <a:extLst>
              <a:ext uri="{FF2B5EF4-FFF2-40B4-BE49-F238E27FC236}">
                <a16:creationId xmlns:a16="http://schemas.microsoft.com/office/drawing/2014/main" id="{8C3509A6-9047-ED46-8BCA-F9EF99D0B9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26341" y="1634812"/>
            <a:ext cx="5739317" cy="4852849"/>
          </a:xfrm>
        </p:spPr>
      </p:pic>
    </p:spTree>
    <p:extLst>
      <p:ext uri="{BB962C8B-B14F-4D97-AF65-F5344CB8AC3E}">
        <p14:creationId xmlns:p14="http://schemas.microsoft.com/office/powerpoint/2010/main" val="4174277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867FA-D4C2-BB41-9FE5-9E392BB4C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88315"/>
            <a:ext cx="7729728" cy="1188720"/>
          </a:xfrm>
        </p:spPr>
        <p:txBody>
          <a:bodyPr>
            <a:normAutofit fontScale="90000"/>
          </a:bodyPr>
          <a:lstStyle/>
          <a:p>
            <a:r>
              <a:rPr lang="en-US" dirty="0"/>
              <a:t>MOST COMMON TYPES OF FUNDING USED IN INVESTMENTS </a:t>
            </a:r>
            <a:br>
              <a:rPr lang="en-US" dirty="0"/>
            </a:br>
            <a:endParaRPr lang="en-US" dirty="0"/>
          </a:p>
        </p:txBody>
      </p:sp>
      <p:pic>
        <p:nvPicPr>
          <p:cNvPr id="5" name="Content Placeholder 4" descr="A picture containing timeline&#10;&#10;Description automatically generated">
            <a:extLst>
              <a:ext uri="{FF2B5EF4-FFF2-40B4-BE49-F238E27FC236}">
                <a16:creationId xmlns:a16="http://schemas.microsoft.com/office/drawing/2014/main" id="{771037D3-BF6A-FD47-9E05-4510C82446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29462" y="1581139"/>
            <a:ext cx="5133075" cy="5088546"/>
          </a:xfrm>
        </p:spPr>
      </p:pic>
    </p:spTree>
    <p:extLst>
      <p:ext uri="{BB962C8B-B14F-4D97-AF65-F5344CB8AC3E}">
        <p14:creationId xmlns:p14="http://schemas.microsoft.com/office/powerpoint/2010/main" val="1124751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F1CF2-AB92-0248-A93F-86DCF59CD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88314"/>
            <a:ext cx="7729728" cy="1188720"/>
          </a:xfrm>
        </p:spPr>
        <p:txBody>
          <a:bodyPr>
            <a:normAutofit fontScale="90000"/>
          </a:bodyPr>
          <a:lstStyle/>
          <a:p>
            <a:r>
              <a:rPr lang="en-US" dirty="0"/>
              <a:t>HQ LOCATION VS. FOUNDING LOCATION OF INVESTORS IN CHINESE-BASED FIRMS </a:t>
            </a:r>
            <a:br>
              <a:rPr lang="en-US" dirty="0"/>
            </a:br>
            <a:endParaRPr lang="en-US" dirty="0"/>
          </a:p>
        </p:txBody>
      </p:sp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3FDFDA8C-BBF0-7044-BA1B-F2EAB2719E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4793" y="1444279"/>
            <a:ext cx="3226401" cy="5225407"/>
          </a:xfrm>
        </p:spPr>
      </p:pic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20D328F0-8605-6143-8702-EB75E3551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3648" y="1444279"/>
            <a:ext cx="3448050" cy="2383971"/>
          </a:xfrm>
          <a:prstGeom prst="rect">
            <a:avLst/>
          </a:prstGeom>
        </p:spPr>
      </p:pic>
      <p:pic>
        <p:nvPicPr>
          <p:cNvPr id="9" name="Picture 8" descr="Table&#10;&#10;Description automatically generated">
            <a:extLst>
              <a:ext uri="{FF2B5EF4-FFF2-40B4-BE49-F238E27FC236}">
                <a16:creationId xmlns:a16="http://schemas.microsoft.com/office/drawing/2014/main" id="{8F857525-9D81-C548-9775-5DD153BC69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3647" y="3828249"/>
            <a:ext cx="3448050" cy="284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431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0BC49-4D95-7347-B310-6B1ACC47A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25730"/>
            <a:ext cx="7729728" cy="1616202"/>
          </a:xfrm>
        </p:spPr>
        <p:txBody>
          <a:bodyPr>
            <a:normAutofit fontScale="90000"/>
          </a:bodyPr>
          <a:lstStyle/>
          <a:p>
            <a:r>
              <a:rPr lang="en-US" dirty="0"/>
              <a:t>HQ LOCATION VS. FOUNDING LOCATION OF INVESTORS IN UNITED STATES-BASED FIRMS </a:t>
            </a:r>
            <a:br>
              <a:rPr lang="en-US" dirty="0"/>
            </a:br>
            <a:endParaRPr lang="en-US" dirty="0"/>
          </a:p>
        </p:txBody>
      </p:sp>
      <p:pic>
        <p:nvPicPr>
          <p:cNvPr id="5" name="Content Placeholder 4" descr="Chart&#10;&#10;Description automatically generated with medium confidence">
            <a:extLst>
              <a:ext uri="{FF2B5EF4-FFF2-40B4-BE49-F238E27FC236}">
                <a16:creationId xmlns:a16="http://schemas.microsoft.com/office/drawing/2014/main" id="{F6C32F49-B5C0-9446-BC6F-A0AE5AD197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9022" y="1885251"/>
            <a:ext cx="3233206" cy="2261219"/>
          </a:xfrm>
        </p:spPr>
      </p:pic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21129C9A-38BE-D540-98DB-BDCA51FF1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9022" y="4146470"/>
            <a:ext cx="3233206" cy="2301240"/>
          </a:xfrm>
          <a:prstGeom prst="rect">
            <a:avLst/>
          </a:prstGeom>
        </p:spPr>
      </p:pic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05B3E497-4F8F-2E42-82C4-26D74CE555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9774" y="1885251"/>
            <a:ext cx="3136900" cy="2261219"/>
          </a:xfrm>
          <a:prstGeom prst="rect">
            <a:avLst/>
          </a:prstGeom>
        </p:spPr>
      </p:pic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19CCB511-73CB-6849-862A-E913E41FE5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9775" y="4146470"/>
            <a:ext cx="3136900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325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09374-E6F5-6641-9161-6B1872205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64592"/>
            <a:ext cx="7729728" cy="1188720"/>
          </a:xfrm>
        </p:spPr>
        <p:txBody>
          <a:bodyPr/>
          <a:lstStyle/>
          <a:p>
            <a:r>
              <a:rPr lang="en-US" dirty="0"/>
              <a:t>CM2025</a:t>
            </a:r>
          </a:p>
        </p:txBody>
      </p:sp>
      <p:pic>
        <p:nvPicPr>
          <p:cNvPr id="5" name="Content Placeholder 4" descr="A picture containing table&#10;&#10;Description automatically generated">
            <a:extLst>
              <a:ext uri="{FF2B5EF4-FFF2-40B4-BE49-F238E27FC236}">
                <a16:creationId xmlns:a16="http://schemas.microsoft.com/office/drawing/2014/main" id="{96F0411F-F83F-3C43-A52C-4DC631ECD9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5685" y="1507807"/>
            <a:ext cx="3730315" cy="4218623"/>
          </a:xfr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7DB165CE-07A3-1341-9FF1-958981CAF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6170" y="1507807"/>
            <a:ext cx="3650145" cy="2219920"/>
          </a:xfrm>
          <a:prstGeom prst="rect">
            <a:avLst/>
          </a:prstGeom>
        </p:spPr>
      </p:pic>
      <p:pic>
        <p:nvPicPr>
          <p:cNvPr id="9" name="Picture 8" descr="Table&#10;&#10;Description automatically generated">
            <a:extLst>
              <a:ext uri="{FF2B5EF4-FFF2-40B4-BE49-F238E27FC236}">
                <a16:creationId xmlns:a16="http://schemas.microsoft.com/office/drawing/2014/main" id="{7ACABDE7-A746-9A41-9B4A-20F840F484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6170" y="3727726"/>
            <a:ext cx="3650146" cy="1998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18713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399</TotalTime>
  <Words>235</Words>
  <Application>Microsoft Macintosh PowerPoint</Application>
  <PresentationFormat>Widescreen</PresentationFormat>
  <Paragraphs>33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Gill Sans MT</vt:lpstr>
      <vt:lpstr>Parcel</vt:lpstr>
      <vt:lpstr>Defining “Firm Nationality” --  An Exploration of the Modern Firm Within the Context of United States-China Relations  </vt:lpstr>
      <vt:lpstr>Introduction</vt:lpstr>
      <vt:lpstr>Methodology</vt:lpstr>
      <vt:lpstr>HQ Location vs. Founding Location of investors</vt:lpstr>
      <vt:lpstr>Nationality of the investments of the lead investors</vt:lpstr>
      <vt:lpstr>MOST COMMON TYPES OF FUNDING USED IN INVESTMENTS  </vt:lpstr>
      <vt:lpstr>HQ LOCATION VS. FOUNDING LOCATION OF INVESTORS IN CHINESE-BASED FIRMS  </vt:lpstr>
      <vt:lpstr>HQ LOCATION VS. FOUNDING LOCATION OF INVESTORS IN UNITED STATES-BASED FIRMS  </vt:lpstr>
      <vt:lpstr>CM2025</vt:lpstr>
      <vt:lpstr>EDUCATION OF EXECUTIVES</vt:lpstr>
      <vt:lpstr>EDUCATION OF EXECUTIVES pt. 2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Defining “Firm Nationality” --  An Exploration of the Modern Firm Within the Context of United States-China Relations  </dc:title>
  <dc:creator>Sachs, Cory</dc:creator>
  <cp:lastModifiedBy>Sachs, Cory</cp:lastModifiedBy>
  <cp:revision>11</cp:revision>
  <dcterms:created xsi:type="dcterms:W3CDTF">2021-05-10T23:59:03Z</dcterms:created>
  <dcterms:modified xsi:type="dcterms:W3CDTF">2021-05-11T22:15:52Z</dcterms:modified>
</cp:coreProperties>
</file>