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2" r:id="rId2"/>
  </p:sldIdLst>
  <p:sldSz cx="43891200" cy="32918400"/>
  <p:notesSz cx="42643425" cy="32100838"/>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erson, Ann" initials="AA" lastIdx="9" clrIdx="0">
    <p:extLst>
      <p:ext uri="{19B8F6BF-5375-455C-9EA6-DF929625EA0E}">
        <p15:presenceInfo xmlns:p15="http://schemas.microsoft.com/office/powerpoint/2012/main" userId="Anderson, An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F6F9"/>
    <a:srgbClr val="130AC0"/>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590" autoAdjust="0"/>
    <p:restoredTop sz="90000" autoAdjust="0"/>
  </p:normalViewPr>
  <p:slideViewPr>
    <p:cSldViewPr>
      <p:cViewPr varScale="1">
        <p:scale>
          <a:sx n="12" d="100"/>
          <a:sy n="12" d="100"/>
        </p:scale>
        <p:origin x="120" y="1023"/>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38100" cy="381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8478500" cy="1609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4155400" y="0"/>
            <a:ext cx="18478500" cy="1609725"/>
          </a:xfrm>
          <a:prstGeom prst="rect">
            <a:avLst/>
          </a:prstGeom>
        </p:spPr>
        <p:txBody>
          <a:bodyPr vert="horz" lIns="91440" tIns="45720" rIns="91440" bIns="45720" rtlCol="0"/>
          <a:lstStyle>
            <a:lvl1pPr algn="r">
              <a:defRPr sz="1200"/>
            </a:lvl1pPr>
          </a:lstStyle>
          <a:p>
            <a:fld id="{76000A38-C7AC-44DF-8C9C-2AF73FE7D16C}" type="datetimeFigureOut">
              <a:rPr lang="en-US" smtClean="0"/>
              <a:t>8/3/2020</a:t>
            </a:fld>
            <a:endParaRPr lang="en-US"/>
          </a:p>
        </p:txBody>
      </p:sp>
      <p:sp>
        <p:nvSpPr>
          <p:cNvPr id="4" name="Slide Image Placeholder 3"/>
          <p:cNvSpPr>
            <a:spLocks noGrp="1" noRot="1" noChangeAspect="1"/>
          </p:cNvSpPr>
          <p:nvPr>
            <p:ph type="sldImg" idx="2"/>
          </p:nvPr>
        </p:nvSpPr>
        <p:spPr>
          <a:xfrm>
            <a:off x="14100175" y="4013200"/>
            <a:ext cx="14443075" cy="10833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4264025" y="15447963"/>
            <a:ext cx="34115375" cy="126396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30491113"/>
            <a:ext cx="18478500" cy="1609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4155400" y="30491113"/>
            <a:ext cx="18478500" cy="1609725"/>
          </a:xfrm>
          <a:prstGeom prst="rect">
            <a:avLst/>
          </a:prstGeom>
        </p:spPr>
        <p:txBody>
          <a:bodyPr vert="horz" lIns="91440" tIns="45720" rIns="91440" bIns="45720" rtlCol="0" anchor="b"/>
          <a:lstStyle>
            <a:lvl1pPr algn="r">
              <a:defRPr sz="1200"/>
            </a:lvl1pPr>
          </a:lstStyle>
          <a:p>
            <a:fld id="{E8E5144F-BCB7-4D36-BA3F-55FBAED48695}" type="slidenum">
              <a:rPr lang="en-US" smtClean="0"/>
              <a:t>‹#›</a:t>
            </a:fld>
            <a:endParaRPr lang="en-US"/>
          </a:p>
        </p:txBody>
      </p:sp>
    </p:spTree>
    <p:extLst>
      <p:ext uri="{BB962C8B-B14F-4D97-AF65-F5344CB8AC3E}">
        <p14:creationId xmlns:p14="http://schemas.microsoft.com/office/powerpoint/2010/main" val="3121363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200" b="1" kern="0" dirty="0">
                <a:solidFill>
                  <a:srgbClr val="000000"/>
                </a:solidFill>
                <a:latin typeface="Arial" panose="020B0604020202020204" pitchFamily="34" charset="0"/>
                <a:cs typeface="Arial" panose="020B0604020202020204" pitchFamily="34" charset="0"/>
              </a:rPr>
              <a:t>The following describes example directions for a TRADITIONAL POSTER FORMAT </a:t>
            </a:r>
            <a:br>
              <a:rPr lang="en-US" sz="3200" b="1" kern="0" dirty="0">
                <a:solidFill>
                  <a:srgbClr val="000000"/>
                </a:solidFill>
                <a:latin typeface="Arial" panose="020B0604020202020204" pitchFamily="34" charset="0"/>
                <a:cs typeface="Arial" panose="020B0604020202020204" pitchFamily="34" charset="0"/>
              </a:rPr>
            </a:br>
            <a:r>
              <a:rPr lang="en-US" sz="3200" b="1" kern="0" dirty="0">
                <a:solidFill>
                  <a:srgbClr val="000000"/>
                </a:solidFill>
                <a:latin typeface="Arial" panose="020B0604020202020204" pitchFamily="34" charset="0"/>
                <a:cs typeface="Arial" panose="020B0604020202020204" pitchFamily="34" charset="0"/>
              </a:rPr>
              <a:t>(</a:t>
            </a:r>
            <a:r>
              <a:rPr lang="en-US" sz="3200" b="1" i="1" kern="0" dirty="0">
                <a:solidFill>
                  <a:srgbClr val="000000"/>
                </a:solidFill>
                <a:latin typeface="Arial" panose="020B0604020202020204" pitchFamily="34" charset="0"/>
                <a:cs typeface="Arial" panose="020B0604020202020204" pitchFamily="34" charset="0"/>
              </a:rPr>
              <a:t>see next page for ALTERNATIVE POSTER FORMAT</a:t>
            </a:r>
            <a:r>
              <a:rPr lang="en-US" sz="3200" b="1" kern="0" dirty="0">
                <a:solidFill>
                  <a:srgbClr val="000000"/>
                </a:solidFill>
                <a:latin typeface="Arial" panose="020B0604020202020204" pitchFamily="34" charset="0"/>
                <a:cs typeface="Arial" panose="020B0604020202020204" pitchFamily="34" charset="0"/>
              </a:rPr>
              <a:t>)</a:t>
            </a:r>
          </a:p>
          <a:p>
            <a:pPr marL="0" marR="0" lvl="0" indent="0" defTabSz="914400" eaLnBrk="1" fontAlgn="auto" latinLnBrk="0" hangingPunct="1">
              <a:lnSpc>
                <a:spcPct val="100000"/>
              </a:lnSpc>
              <a:spcBef>
                <a:spcPts val="0"/>
              </a:spcBef>
              <a:spcAft>
                <a:spcPts val="0"/>
              </a:spcAft>
              <a:buClrTx/>
              <a:buSzTx/>
              <a:buFontTx/>
              <a:buNone/>
              <a:tabLst/>
              <a:defRPr/>
            </a:pPr>
            <a:endParaRPr lang="en-US" sz="2800" b="1" kern="0" dirty="0">
              <a:solidFill>
                <a:srgbClr val="000000"/>
              </a:solidFill>
              <a:latin typeface="Arial" panose="020B0604020202020204" pitchFamily="34" charset="0"/>
              <a:cs typeface="Arial" panose="020B0604020202020204" pitchFamily="34" charset="0"/>
            </a:endParaRPr>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r>
              <a:rPr lang="en-US" sz="3200" b="1" kern="0" dirty="0">
                <a:solidFill>
                  <a:srgbClr val="000000"/>
                </a:solidFill>
                <a:latin typeface="Arial" panose="020B0604020202020204" pitchFamily="34" charset="0"/>
                <a:cs typeface="Arial" panose="020B0604020202020204" pitchFamily="34" charset="0"/>
              </a:rPr>
              <a:t>All posters are suggested to be 48-inches wide by 36-inches high, as used for this template. </a:t>
            </a:r>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r>
              <a:rPr lang="en-US" sz="3200" b="1" kern="0" dirty="0">
                <a:solidFill>
                  <a:srgbClr val="000000"/>
                </a:solidFill>
                <a:latin typeface="Arial" panose="020B0604020202020204" pitchFamily="34" charset="0"/>
                <a:cs typeface="Arial" panose="020B0604020202020204" pitchFamily="34" charset="0"/>
              </a:rPr>
              <a:t>Include the poster title, authors list, and affiliation(s). Use superscripts to annotate affiliation(s). The first author SHOULD be the presenting/registered student. Typically, a title font size is 72 pts with maximum of 3 lines. </a:t>
            </a:r>
          </a:p>
          <a:p>
            <a:pPr marL="457200" marR="0" lvl="0" indent="-457200" defTabSz="914400" eaLnBrk="1" fontAlgn="auto" latinLnBrk="0" hangingPunct="1">
              <a:lnSpc>
                <a:spcPct val="100000"/>
              </a:lnSpc>
              <a:spcBef>
                <a:spcPts val="0"/>
              </a:spcBef>
              <a:spcAft>
                <a:spcPts val="0"/>
              </a:spcAft>
              <a:buClrTx/>
              <a:buSzTx/>
              <a:buAutoNum type="arabicPeriod"/>
              <a:tabLst/>
              <a:defRPr/>
            </a:pPr>
            <a:r>
              <a:rPr lang="en-US" sz="3200" b="1" kern="0" dirty="0">
                <a:solidFill>
                  <a:srgbClr val="000000"/>
                </a:solidFill>
                <a:latin typeface="Arial" panose="020B0604020202020204" pitchFamily="34" charset="0"/>
                <a:cs typeface="Arial" panose="020B0604020202020204" pitchFamily="34" charset="0"/>
              </a:rPr>
              <a:t>Your abstract was assigned a 5-digit paper number. Insert the paper number (replace </a:t>
            </a:r>
            <a:r>
              <a:rPr lang="en-US" sz="3200" b="1" kern="0" dirty="0" err="1">
                <a:solidFill>
                  <a:srgbClr val="130AC0"/>
                </a:solidFill>
                <a:latin typeface="Arial" panose="020B0604020202020204" pitchFamily="34" charset="0"/>
                <a:cs typeface="Arial" panose="020B0604020202020204" pitchFamily="34" charset="0"/>
              </a:rPr>
              <a:t>xxxxx</a:t>
            </a:r>
            <a:r>
              <a:rPr lang="en-US" sz="3200" b="1" kern="0" dirty="0">
                <a:solidFill>
                  <a:srgbClr val="000000"/>
                </a:solidFill>
                <a:latin typeface="Arial" panose="020B0604020202020204" pitchFamily="34" charset="0"/>
                <a:cs typeface="Arial" panose="020B0604020202020204" pitchFamily="34" charset="0"/>
              </a:rPr>
              <a:t>) in the template toward the upper right corner below ASME logo. Moreover, please add the Poster Number (replace </a:t>
            </a:r>
            <a:r>
              <a:rPr lang="en-US" sz="3200" b="1" kern="0" dirty="0">
                <a:solidFill>
                  <a:srgbClr val="130AC0"/>
                </a:solidFill>
                <a:latin typeface="Arial" panose="020B0604020202020204" pitchFamily="34" charset="0"/>
                <a:cs typeface="Arial" panose="020B0604020202020204" pitchFamily="34" charset="0"/>
              </a:rPr>
              <a:t>#</a:t>
            </a:r>
            <a:r>
              <a:rPr lang="en-US" sz="3200" b="1" kern="0" dirty="0">
                <a:solidFill>
                  <a:srgbClr val="000000"/>
                </a:solidFill>
                <a:latin typeface="Arial" panose="020B0604020202020204" pitchFamily="34" charset="0"/>
                <a:cs typeface="Arial" panose="020B0604020202020204" pitchFamily="34" charset="0"/>
              </a:rPr>
              <a:t>), the Track Title (replace </a:t>
            </a:r>
            <a:r>
              <a:rPr lang="en-US" sz="3200" b="1" kern="0" dirty="0" err="1">
                <a:solidFill>
                  <a:srgbClr val="130AC0"/>
                </a:solidFill>
                <a:latin typeface="Arial" panose="020B0604020202020204" pitchFamily="34" charset="0"/>
                <a:cs typeface="Arial" panose="020B0604020202020204" pitchFamily="34" charset="0"/>
              </a:rPr>
              <a:t>yyyy</a:t>
            </a:r>
            <a:r>
              <a:rPr lang="en-US" sz="3200" b="1" kern="0" dirty="0">
                <a:solidFill>
                  <a:srgbClr val="000000"/>
                </a:solidFill>
                <a:latin typeface="Arial" panose="020B0604020202020204" pitchFamily="34" charset="0"/>
                <a:cs typeface="Arial" panose="020B0604020202020204" pitchFamily="34" charset="0"/>
              </a:rPr>
              <a:t>) and Track Number (replace </a:t>
            </a:r>
            <a:r>
              <a:rPr lang="en-US" sz="3200" b="1" kern="0" dirty="0">
                <a:solidFill>
                  <a:srgbClr val="130AC0"/>
                </a:solidFill>
                <a:latin typeface="Arial" panose="020B0604020202020204" pitchFamily="34" charset="0"/>
                <a:cs typeface="Arial" panose="020B0604020202020204" pitchFamily="34" charset="0"/>
              </a:rPr>
              <a:t>Y</a:t>
            </a:r>
            <a:r>
              <a:rPr lang="en-US" sz="3200" b="1" kern="0" dirty="0">
                <a:solidFill>
                  <a:srgbClr val="000000"/>
                </a:solidFill>
                <a:latin typeface="Arial" panose="020B0604020202020204" pitchFamily="34" charset="0"/>
                <a:cs typeface="Arial" panose="020B0604020202020204" pitchFamily="34" charset="0"/>
              </a:rPr>
              <a:t>), along with the Topic (replace </a:t>
            </a:r>
            <a:r>
              <a:rPr lang="en-US" sz="3200" b="1" kern="0" dirty="0">
                <a:solidFill>
                  <a:srgbClr val="130AC0"/>
                </a:solidFill>
                <a:latin typeface="Arial" panose="020B0604020202020204" pitchFamily="34" charset="0"/>
                <a:cs typeface="Arial" panose="020B0604020202020204" pitchFamily="34" charset="0"/>
              </a:rPr>
              <a:t>zzzz</a:t>
            </a:r>
            <a:r>
              <a:rPr lang="en-US" sz="3200" b="1" kern="0" dirty="0">
                <a:solidFill>
                  <a:srgbClr val="000000"/>
                </a:solidFill>
                <a:latin typeface="Arial" panose="020B0604020202020204" pitchFamily="34" charset="0"/>
                <a:cs typeface="Arial" panose="020B0604020202020204" pitchFamily="34" charset="0"/>
              </a:rPr>
              <a:t>) and Topic Number (</a:t>
            </a:r>
            <a:r>
              <a:rPr lang="en-US" sz="3200" b="1" kern="0" dirty="0">
                <a:solidFill>
                  <a:srgbClr val="130AC0"/>
                </a:solidFill>
                <a:latin typeface="Arial" panose="020B0604020202020204" pitchFamily="34" charset="0"/>
                <a:cs typeface="Arial" panose="020B0604020202020204" pitchFamily="34" charset="0"/>
              </a:rPr>
              <a:t>Z</a:t>
            </a:r>
            <a:r>
              <a:rPr lang="en-US" sz="3200" b="1" kern="0" dirty="0">
                <a:solidFill>
                  <a:srgbClr val="000000"/>
                </a:solidFill>
                <a:latin typeface="Arial" panose="020B0604020202020204" pitchFamily="34" charset="0"/>
                <a:cs typeface="Arial" panose="020B0604020202020204" pitchFamily="34" charset="0"/>
              </a:rPr>
              <a:t>).</a:t>
            </a:r>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r>
              <a:rPr lang="en-US" sz="3200" b="1" kern="0" dirty="0">
                <a:solidFill>
                  <a:srgbClr val="000000"/>
                </a:solidFill>
                <a:latin typeface="Arial" panose="020B0604020202020204" pitchFamily="34" charset="0"/>
                <a:cs typeface="Arial" panose="020B0604020202020204" pitchFamily="34" charset="0"/>
              </a:rPr>
              <a:t>Example sections are as follows:</a:t>
            </a:r>
          </a:p>
          <a:p>
            <a:pPr marL="1085850" lvl="1" indent="-342900" defTabSz="914400" eaLnBrk="1" hangingPunct="1">
              <a:buFont typeface="Arial" panose="020B0604020202020204" pitchFamily="34" charset="0"/>
              <a:buChar char="•"/>
              <a:defRPr/>
            </a:pPr>
            <a:r>
              <a:rPr lang="en-US" sz="3200" b="1" kern="0" dirty="0">
                <a:solidFill>
                  <a:srgbClr val="000000"/>
                </a:solidFill>
                <a:latin typeface="Arial" panose="020B0604020202020204" pitchFamily="34" charset="0"/>
                <a:cs typeface="Arial" panose="020B0604020202020204" pitchFamily="34" charset="0"/>
              </a:rPr>
              <a:t>Project Objectives and Goals</a:t>
            </a:r>
          </a:p>
          <a:p>
            <a:pPr marL="1085850" lvl="1" indent="-342900" defTabSz="914400" eaLnBrk="1" hangingPunct="1">
              <a:buFont typeface="Arial" panose="020B0604020202020204" pitchFamily="34" charset="0"/>
              <a:buChar char="•"/>
              <a:defRPr/>
            </a:pPr>
            <a:r>
              <a:rPr lang="en-US" sz="3200" b="1" kern="0" dirty="0">
                <a:solidFill>
                  <a:srgbClr val="000000"/>
                </a:solidFill>
                <a:latin typeface="Arial" panose="020B0604020202020204" pitchFamily="34" charset="0"/>
                <a:cs typeface="Arial" panose="020B0604020202020204" pitchFamily="34" charset="0"/>
              </a:rPr>
              <a:t>Background</a:t>
            </a:r>
          </a:p>
          <a:p>
            <a:pPr marL="1085850" lvl="1" indent="-342900" defTabSz="914400" eaLnBrk="1" hangingPunct="1">
              <a:buFont typeface="Arial" panose="020B0604020202020204" pitchFamily="34" charset="0"/>
              <a:buChar char="•"/>
              <a:defRPr/>
            </a:pPr>
            <a:r>
              <a:rPr lang="en-US" sz="3200" b="1" kern="0" dirty="0">
                <a:solidFill>
                  <a:srgbClr val="000000"/>
                </a:solidFill>
                <a:latin typeface="Arial" panose="020B0604020202020204" pitchFamily="34" charset="0"/>
                <a:cs typeface="Arial" panose="020B0604020202020204" pitchFamily="34" charset="0"/>
              </a:rPr>
              <a:t>Methods &amp; Procedures (can use “Experimental”, “Numerical”, or “Analytical” if desired)</a:t>
            </a:r>
          </a:p>
          <a:p>
            <a:pPr marL="1085850" lvl="1" indent="-342900" defTabSz="914400" eaLnBrk="1" hangingPunct="1">
              <a:buFont typeface="Arial" panose="020B0604020202020204" pitchFamily="34" charset="0"/>
              <a:buChar char="•"/>
              <a:defRPr/>
            </a:pPr>
            <a:r>
              <a:rPr lang="en-US" sz="3200" b="1" kern="0" dirty="0">
                <a:solidFill>
                  <a:srgbClr val="000000"/>
                </a:solidFill>
                <a:latin typeface="Arial" panose="020B0604020202020204" pitchFamily="34" charset="0"/>
                <a:cs typeface="Arial" panose="020B0604020202020204" pitchFamily="34" charset="0"/>
              </a:rPr>
              <a:t>Data and Results</a:t>
            </a:r>
          </a:p>
          <a:p>
            <a:pPr marL="1085850" lvl="1" indent="-342900" defTabSz="914400" eaLnBrk="1" hangingPunct="1">
              <a:buFont typeface="Arial" panose="020B0604020202020204" pitchFamily="34" charset="0"/>
              <a:buChar char="•"/>
              <a:defRPr/>
            </a:pPr>
            <a:r>
              <a:rPr lang="en-US" sz="3200" b="1" kern="0" dirty="0">
                <a:solidFill>
                  <a:srgbClr val="000000"/>
                </a:solidFill>
                <a:latin typeface="Arial" panose="020B0604020202020204" pitchFamily="34" charset="0"/>
                <a:cs typeface="Arial" panose="020B0604020202020204" pitchFamily="34" charset="0"/>
              </a:rPr>
              <a:t>Conclusions</a:t>
            </a:r>
          </a:p>
          <a:p>
            <a:pPr marL="1085850" lvl="1" indent="-342900" defTabSz="914400" eaLnBrk="1" hangingPunct="1">
              <a:buFont typeface="Arial" panose="020B0604020202020204" pitchFamily="34" charset="0"/>
              <a:buChar char="•"/>
              <a:defRPr/>
            </a:pPr>
            <a:r>
              <a:rPr lang="en-US" sz="3200" b="1" kern="0" dirty="0">
                <a:solidFill>
                  <a:srgbClr val="000000"/>
                </a:solidFill>
                <a:latin typeface="Arial" panose="020B0604020202020204" pitchFamily="34" charset="0"/>
                <a:cs typeface="Arial" panose="020B0604020202020204" pitchFamily="34" charset="0"/>
              </a:rPr>
              <a:t>Future Studies / Recommendations</a:t>
            </a:r>
          </a:p>
          <a:p>
            <a:pPr marL="1085850" lvl="1" indent="-342900" defTabSz="914400" eaLnBrk="1" hangingPunct="1">
              <a:buFont typeface="Arial" panose="020B0604020202020204" pitchFamily="34" charset="0"/>
              <a:buChar char="•"/>
              <a:defRPr/>
            </a:pPr>
            <a:r>
              <a:rPr lang="en-US" sz="3200" b="1" kern="0" dirty="0">
                <a:solidFill>
                  <a:srgbClr val="000000"/>
                </a:solidFill>
                <a:latin typeface="Arial" panose="020B0604020202020204" pitchFamily="34" charset="0"/>
                <a:cs typeface="Arial" panose="020B0604020202020204" pitchFamily="34" charset="0"/>
              </a:rPr>
              <a:t>Acknowledgements</a:t>
            </a:r>
          </a:p>
          <a:p>
            <a:pPr marL="1085850" lvl="1" indent="-342900" defTabSz="914400" eaLnBrk="1" hangingPunct="1">
              <a:buFont typeface="Arial" panose="020B0604020202020204" pitchFamily="34" charset="0"/>
              <a:buChar char="•"/>
              <a:defRPr/>
            </a:pPr>
            <a:r>
              <a:rPr lang="en-US" sz="3200" b="1" kern="0" dirty="0">
                <a:solidFill>
                  <a:srgbClr val="000000"/>
                </a:solidFill>
                <a:latin typeface="Arial" panose="020B0604020202020204" pitchFamily="34" charset="0"/>
                <a:cs typeface="Arial" panose="020B0604020202020204" pitchFamily="34" charset="0"/>
              </a:rPr>
              <a:t>References</a:t>
            </a:r>
          </a:p>
          <a:p>
            <a:pPr marL="514350" lvl="1" indent="-514350" defTabSz="914400" eaLnBrk="1" hangingPunct="1">
              <a:buFont typeface="+mj-lt"/>
              <a:buAutoNum type="arabicPeriod" startAt="5"/>
              <a:defRPr/>
            </a:pPr>
            <a:r>
              <a:rPr lang="en-US" sz="3200" b="1" kern="0" dirty="0">
                <a:solidFill>
                  <a:srgbClr val="000000"/>
                </a:solidFill>
                <a:latin typeface="Arial" panose="020B0604020202020204" pitchFamily="34" charset="0"/>
                <a:cs typeface="Arial" panose="020B0604020202020204" pitchFamily="34" charset="0"/>
              </a:rPr>
              <a:t>The sizes of the section boxes can be adjusted as needed.</a:t>
            </a:r>
          </a:p>
          <a:p>
            <a:pPr marL="514350" lvl="1" indent="-514350" defTabSz="914400" eaLnBrk="1" hangingPunct="1">
              <a:buFont typeface="+mj-lt"/>
              <a:buAutoNum type="arabicPeriod" startAt="5"/>
              <a:defRPr/>
            </a:pPr>
            <a:r>
              <a:rPr lang="en-US" sz="3200" b="1" kern="0" dirty="0">
                <a:solidFill>
                  <a:srgbClr val="000000"/>
                </a:solidFill>
                <a:latin typeface="Arial" panose="020B0604020202020204" pitchFamily="34" charset="0"/>
                <a:cs typeface="Arial" panose="020B0604020202020204" pitchFamily="34" charset="0"/>
              </a:rPr>
              <a:t>Typically, heading fonts are Arial 44 </a:t>
            </a:r>
            <a:r>
              <a:rPr lang="en-US" sz="3200" b="1" kern="0" dirty="0" err="1">
                <a:solidFill>
                  <a:srgbClr val="000000"/>
                </a:solidFill>
                <a:latin typeface="Arial" panose="020B0604020202020204" pitchFamily="34" charset="0"/>
                <a:cs typeface="Arial" panose="020B0604020202020204" pitchFamily="34" charset="0"/>
              </a:rPr>
              <a:t>pt</a:t>
            </a:r>
            <a:r>
              <a:rPr lang="en-US" sz="3200" b="1" kern="0" dirty="0">
                <a:solidFill>
                  <a:srgbClr val="000000"/>
                </a:solidFill>
                <a:latin typeface="Arial" panose="020B0604020202020204" pitchFamily="34" charset="0"/>
                <a:cs typeface="Arial" panose="020B0604020202020204" pitchFamily="34" charset="0"/>
              </a:rPr>
              <a:t> and body text fonts are Arial 32 </a:t>
            </a:r>
            <a:r>
              <a:rPr lang="en-US" sz="3200" b="1" kern="0" dirty="0" err="1">
                <a:solidFill>
                  <a:srgbClr val="000000"/>
                </a:solidFill>
                <a:latin typeface="Arial" panose="020B0604020202020204" pitchFamily="34" charset="0"/>
                <a:cs typeface="Arial" panose="020B0604020202020204" pitchFamily="34" charset="0"/>
              </a:rPr>
              <a:t>pt</a:t>
            </a:r>
            <a:r>
              <a:rPr lang="en-US" sz="3200" b="1" kern="0" dirty="0">
                <a:solidFill>
                  <a:srgbClr val="000000"/>
                </a:solidFill>
                <a:latin typeface="Arial" panose="020B0604020202020204" pitchFamily="34" charset="0"/>
                <a:cs typeface="Arial" panose="020B0604020202020204" pitchFamily="34" charset="0"/>
              </a:rPr>
              <a:t>, except publication and reference lists in Arial 20 pt. Use large fonts so audience can read quickly and easily.</a:t>
            </a:r>
          </a:p>
          <a:p>
            <a:pPr marL="514350" lvl="1" indent="-514350" defTabSz="914400" eaLnBrk="1" hangingPunct="1">
              <a:buFont typeface="+mj-lt"/>
              <a:buAutoNum type="arabicPeriod" startAt="5"/>
              <a:defRPr/>
            </a:pPr>
            <a:r>
              <a:rPr lang="en-US" sz="3200" b="1" kern="0" dirty="0">
                <a:solidFill>
                  <a:srgbClr val="000000"/>
                </a:solidFill>
                <a:latin typeface="Arial" panose="020B0604020202020204" pitchFamily="34" charset="0"/>
                <a:cs typeface="Arial" panose="020B0604020202020204" pitchFamily="34" charset="0"/>
              </a:rPr>
              <a:t>Use illustrations and/or figures to help elucidate points and expand on the written material.</a:t>
            </a:r>
            <a:endParaRPr lang="en-US" sz="2800" b="1" kern="0" dirty="0">
              <a:solidFill>
                <a:srgbClr val="000000"/>
              </a:solidFill>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E8E5144F-BCB7-4D36-BA3F-55FBAED48695}" type="slidenum">
              <a:rPr lang="en-US" smtClean="0"/>
              <a:t>1</a:t>
            </a:fld>
            <a:endParaRPr lang="en-US"/>
          </a:p>
        </p:txBody>
      </p:sp>
    </p:spTree>
    <p:extLst>
      <p:ext uri="{BB962C8B-B14F-4D97-AF65-F5344CB8AC3E}">
        <p14:creationId xmlns:p14="http://schemas.microsoft.com/office/powerpoint/2010/main" val="785964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1"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1" y="13952226"/>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4560" y="7680964"/>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311360" y="7680964"/>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2" y="7368543"/>
            <a:ext cx="19392903"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2" y="10439401"/>
            <a:ext cx="19392903"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1" y="7368543"/>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1" y="10439401"/>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5" y="1310640"/>
            <a:ext cx="14439903"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4"/>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5" y="6888483"/>
            <a:ext cx="14439903"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3042881"/>
            <a:ext cx="26334720" cy="272034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3"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3" y="25763223"/>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a:t>Click to edit Master title style</a:t>
            </a:r>
          </a:p>
        </p:txBody>
      </p:sp>
      <p:sp>
        <p:nvSpPr>
          <p:cNvPr id="3" name="Text Placeholder 2"/>
          <p:cNvSpPr>
            <a:spLocks noGrp="1"/>
          </p:cNvSpPr>
          <p:nvPr>
            <p:ph type="body" idx="1"/>
          </p:nvPr>
        </p:nvSpPr>
        <p:spPr>
          <a:xfrm>
            <a:off x="2194560" y="7680964"/>
            <a:ext cx="39502080" cy="21724622"/>
          </a:xfrm>
          <a:prstGeom prst="rect">
            <a:avLst/>
          </a:prstGeom>
        </p:spPr>
        <p:txBody>
          <a:bodyPr vert="horz" lIns="438912" tIns="219456" rIns="438912" bIns="2194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1D8BD707-D9CF-40AE-B4C6-C98DA3205C09}" type="datetimeFigureOut">
              <a:rPr lang="en-US" smtClean="0"/>
              <a:pPr/>
              <a:t>8/3/2020</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12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438912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6160" indent="-1371600" algn="l" defTabSz="4389120"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400" indent="-1097280" algn="l" defTabSz="4389120"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9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52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4.jpeg"/><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png"/><Relationship Id="rId4" Type="http://schemas.microsoft.com/office/2007/relationships/hdphoto" Target="../media/hdphoto1.wdp"/><Relationship Id="rId9" Type="http://schemas.openxmlformats.org/officeDocument/2006/relationships/image" Target="../media/image6.png"/><Relationship Id="rId1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TextBox 105">
            <a:extLst>
              <a:ext uri="{FF2B5EF4-FFF2-40B4-BE49-F238E27FC236}">
                <a16:creationId xmlns:a16="http://schemas.microsoft.com/office/drawing/2014/main" id="{85B6D595-DCB0-4AE3-9BF1-CAF740D7CDA7}"/>
              </a:ext>
            </a:extLst>
          </p:cNvPr>
          <p:cNvSpPr txBox="1">
            <a:spLocks noChangeArrowheads="1"/>
          </p:cNvSpPr>
          <p:nvPr/>
        </p:nvSpPr>
        <p:spPr bwMode="auto">
          <a:xfrm>
            <a:off x="11960284" y="22821900"/>
            <a:ext cx="990295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3200" b="1" kern="0" dirty="0">
                <a:solidFill>
                  <a:srgbClr val="000000"/>
                </a:solidFill>
                <a:latin typeface="Arial" panose="020B0604020202020204" pitchFamily="34" charset="0"/>
                <a:cs typeface="Arial" panose="020B0604020202020204" pitchFamily="34" charset="0"/>
              </a:rPr>
              <a:t>Effect of </a:t>
            </a:r>
            <a:r>
              <a:rPr lang="en-US" sz="3200" b="1" kern="0" dirty="0" err="1">
                <a:solidFill>
                  <a:srgbClr val="000000"/>
                </a:solidFill>
                <a:latin typeface="Arial" panose="020B0604020202020204" pitchFamily="34" charset="0"/>
                <a:cs typeface="Arial" panose="020B0604020202020204" pitchFamily="34" charset="0"/>
              </a:rPr>
              <a:t>Washcoat</a:t>
            </a:r>
            <a:r>
              <a:rPr lang="en-US" sz="3200" b="1" kern="0" dirty="0">
                <a:solidFill>
                  <a:srgbClr val="000000"/>
                </a:solidFill>
                <a:latin typeface="Arial" panose="020B0604020202020204" pitchFamily="34" charset="0"/>
                <a:cs typeface="Arial" panose="020B0604020202020204" pitchFamily="34" charset="0"/>
              </a:rPr>
              <a:t> Thickness</a:t>
            </a:r>
          </a:p>
        </p:txBody>
      </p:sp>
      <p:sp>
        <p:nvSpPr>
          <p:cNvPr id="10" name="Rectangle 2"/>
          <p:cNvSpPr>
            <a:spLocks noChangeArrowheads="1"/>
          </p:cNvSpPr>
          <p:nvPr/>
        </p:nvSpPr>
        <p:spPr bwMode="auto">
          <a:xfrm>
            <a:off x="7467600" y="342900"/>
            <a:ext cx="28920504" cy="3139913"/>
          </a:xfrm>
          <a:prstGeom prst="rect">
            <a:avLst/>
          </a:prstGeom>
          <a:solidFill>
            <a:srgbClr val="130AC0"/>
          </a:solidFill>
          <a:ln w="9525">
            <a:noFill/>
            <a:miter lim="800000"/>
            <a:headEnd/>
            <a:tailEnd/>
          </a:ln>
        </p:spPr>
        <p:txBody>
          <a:bodyPr wrap="square" lIns="92030" tIns="46013" rIns="92030" bIns="46013">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lang="en-US" sz="6600" b="1" i="1" kern="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Thermal Modelling of Aerogel-Based </a:t>
            </a:r>
            <a:r>
              <a:rPr lang="en-US" sz="6600" b="1" i="1" kern="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Washcoats</a:t>
            </a:r>
            <a:r>
              <a:rPr lang="en-US" sz="6600" b="1" i="1" kern="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 for Three-Way Catalytic Conversion: Effects of </a:t>
            </a:r>
            <a:r>
              <a:rPr lang="en-US" sz="6600" b="1" i="1" kern="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Washcoat</a:t>
            </a:r>
            <a:r>
              <a:rPr lang="en-US" sz="6600" b="1" i="1" kern="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 Composition and Thickness on Light-Off Time</a:t>
            </a:r>
          </a:p>
        </p:txBody>
      </p:sp>
      <p:sp>
        <p:nvSpPr>
          <p:cNvPr id="13" name="TextBox 105"/>
          <p:cNvSpPr txBox="1">
            <a:spLocks noChangeArrowheads="1"/>
          </p:cNvSpPr>
          <p:nvPr/>
        </p:nvSpPr>
        <p:spPr bwMode="auto">
          <a:xfrm>
            <a:off x="8877300" y="3553361"/>
            <a:ext cx="25869900" cy="1323439"/>
          </a:xfrm>
          <a:prstGeom prst="rect">
            <a:avLst/>
          </a:prstGeom>
          <a:noFill/>
          <a:ln w="9525">
            <a:noFill/>
            <a:miter lim="800000"/>
            <a:headEnd/>
            <a:tailEnd/>
          </a:ln>
        </p:spPr>
        <p:txBody>
          <a:bodyPr wrap="square">
            <a:spAutoFit/>
          </a:bodyPr>
          <a:lstStyle/>
          <a:p>
            <a:pPr lvl="0" algn="ctr" defTabSz="914400">
              <a:defRPr/>
            </a:pPr>
            <a:r>
              <a:rPr lang="en-US" sz="4000" b="1" kern="0" dirty="0">
                <a:solidFill>
                  <a:sysClr val="windowText" lastClr="000000"/>
                </a:solidFill>
                <a:latin typeface="Arial" panose="020B0604020202020204" pitchFamily="34" charset="0"/>
                <a:cs typeface="Arial" panose="020B0604020202020204" pitchFamily="34" charset="0"/>
              </a:rPr>
              <a:t>Allison M. Stanec</a:t>
            </a:r>
            <a:r>
              <a:rPr lang="en-US" sz="4000" b="1" kern="0" baseline="30000" dirty="0">
                <a:solidFill>
                  <a:sysClr val="windowText" lastClr="000000"/>
                </a:solidFill>
                <a:latin typeface="Arial" panose="020B0604020202020204" pitchFamily="34" charset="0"/>
                <a:cs typeface="Arial" panose="020B0604020202020204" pitchFamily="34" charset="0"/>
              </a:rPr>
              <a:t>1</a:t>
            </a:r>
            <a:r>
              <a:rPr lang="en-US" sz="4000" b="1" kern="0" dirty="0">
                <a:solidFill>
                  <a:sysClr val="windowText" lastClr="000000"/>
                </a:solidFill>
                <a:latin typeface="Arial" panose="020B0604020202020204" pitchFamily="34" charset="0"/>
                <a:cs typeface="Arial" panose="020B0604020202020204" pitchFamily="34" charset="0"/>
              </a:rPr>
              <a:t>, Ian MacKellar</a:t>
            </a:r>
            <a:r>
              <a:rPr lang="en-US" sz="4000" b="1" kern="0" baseline="30000" dirty="0">
                <a:solidFill>
                  <a:sysClr val="windowText" lastClr="000000"/>
                </a:solidFill>
                <a:latin typeface="Arial" panose="020B0604020202020204" pitchFamily="34" charset="0"/>
                <a:cs typeface="Arial" panose="020B0604020202020204" pitchFamily="34" charset="0"/>
              </a:rPr>
              <a:t>1</a:t>
            </a:r>
            <a:r>
              <a:rPr lang="en-US" sz="4000" b="1" kern="0" dirty="0">
                <a:solidFill>
                  <a:sysClr val="windowText" lastClr="000000"/>
                </a:solidFill>
                <a:latin typeface="Arial" panose="020B0604020202020204" pitchFamily="34" charset="0"/>
                <a:cs typeface="Arial" panose="020B0604020202020204" pitchFamily="34" charset="0"/>
              </a:rPr>
              <a:t>, Ann M. Anderson</a:t>
            </a:r>
            <a:r>
              <a:rPr lang="en-US" sz="4000" b="1" kern="0" baseline="30000" dirty="0">
                <a:solidFill>
                  <a:sysClr val="windowText" lastClr="000000"/>
                </a:solidFill>
                <a:latin typeface="Arial" panose="020B0604020202020204" pitchFamily="34" charset="0"/>
                <a:cs typeface="Arial" panose="020B0604020202020204" pitchFamily="34" charset="0"/>
              </a:rPr>
              <a:t>1</a:t>
            </a:r>
            <a:r>
              <a:rPr lang="en-US" sz="4000" b="1" kern="0" dirty="0">
                <a:solidFill>
                  <a:sysClr val="windowText" lastClr="000000"/>
                </a:solidFill>
                <a:latin typeface="Arial" panose="020B0604020202020204" pitchFamily="34" charset="0"/>
                <a:cs typeface="Arial" panose="020B0604020202020204" pitchFamily="34" charset="0"/>
              </a:rPr>
              <a:t>, Mary K. Carroll</a:t>
            </a:r>
            <a:r>
              <a:rPr lang="en-US" sz="4000" b="1" kern="0" baseline="30000" dirty="0">
                <a:solidFill>
                  <a:sysClr val="windowText" lastClr="000000"/>
                </a:solidFill>
                <a:latin typeface="Arial" panose="020B0604020202020204" pitchFamily="34" charset="0"/>
                <a:cs typeface="Arial" panose="020B0604020202020204" pitchFamily="34" charset="0"/>
              </a:rPr>
              <a:t>2</a:t>
            </a:r>
            <a:r>
              <a:rPr lang="en-US" sz="4000" b="1" kern="0" dirty="0">
                <a:solidFill>
                  <a:sysClr val="windowText" lastClr="000000"/>
                </a:solidFill>
                <a:latin typeface="Arial" panose="020B0604020202020204" pitchFamily="34" charset="0"/>
                <a:cs typeface="Arial" panose="020B0604020202020204" pitchFamily="34" charset="0"/>
              </a:rPr>
              <a:t>, Bradford A. Bruno</a:t>
            </a:r>
            <a:r>
              <a:rPr lang="en-US" sz="4000" b="1" kern="0" baseline="30000" dirty="0">
                <a:solidFill>
                  <a:sysClr val="windowText" lastClr="000000"/>
                </a:solidFill>
                <a:latin typeface="Arial" panose="020B0604020202020204" pitchFamily="34" charset="0"/>
                <a:cs typeface="Arial" panose="020B0604020202020204" pitchFamily="34" charset="0"/>
              </a:rPr>
              <a:t>1</a:t>
            </a:r>
            <a:endParaRPr lang="en-US" sz="4000" b="1" kern="0" dirty="0">
              <a:solidFill>
                <a:sysClr val="windowText" lastClr="000000"/>
              </a:solidFill>
              <a:latin typeface="Arial" panose="020B0604020202020204" pitchFamily="34" charset="0"/>
              <a:cs typeface="Arial" panose="020B0604020202020204" pitchFamily="34" charset="0"/>
            </a:endParaRPr>
          </a:p>
          <a:p>
            <a:pPr lvl="0" algn="ctr" defTabSz="914400">
              <a:defRPr/>
            </a:pPr>
            <a:r>
              <a:rPr lang="en-US" sz="4000" b="1" kern="0" dirty="0">
                <a:solidFill>
                  <a:sysClr val="windowText" lastClr="000000"/>
                </a:solidFill>
                <a:latin typeface="Arial" panose="020B0604020202020204" pitchFamily="34" charset="0"/>
                <a:cs typeface="Arial" panose="020B0604020202020204" pitchFamily="34" charset="0"/>
              </a:rPr>
              <a:t>Department of Mechanical Engineering</a:t>
            </a:r>
            <a:r>
              <a:rPr lang="en-US" sz="4000" b="1" kern="0" baseline="30000" dirty="0">
                <a:solidFill>
                  <a:sysClr val="windowText" lastClr="000000"/>
                </a:solidFill>
                <a:latin typeface="Arial" panose="020B0604020202020204" pitchFamily="34" charset="0"/>
                <a:cs typeface="Arial" panose="020B0604020202020204" pitchFamily="34" charset="0"/>
              </a:rPr>
              <a:t>1</a:t>
            </a:r>
            <a:r>
              <a:rPr lang="en-US" sz="4000" b="1" kern="0" dirty="0">
                <a:solidFill>
                  <a:sysClr val="windowText" lastClr="000000"/>
                </a:solidFill>
                <a:latin typeface="Arial" panose="020B0604020202020204" pitchFamily="34" charset="0"/>
                <a:cs typeface="Arial" panose="020B0604020202020204" pitchFamily="34" charset="0"/>
              </a:rPr>
              <a:t>, Department of Chemistry</a:t>
            </a:r>
            <a:r>
              <a:rPr lang="en-US" sz="4000" b="1" kern="0" baseline="30000" dirty="0">
                <a:solidFill>
                  <a:sysClr val="windowText" lastClr="000000"/>
                </a:solidFill>
                <a:latin typeface="Arial" panose="020B0604020202020204" pitchFamily="34" charset="0"/>
                <a:cs typeface="Arial" panose="020B0604020202020204" pitchFamily="34" charset="0"/>
              </a:rPr>
              <a:t>2</a:t>
            </a:r>
            <a:r>
              <a:rPr lang="en-US" sz="4000" b="1" kern="0" dirty="0">
                <a:solidFill>
                  <a:sysClr val="windowText" lastClr="000000"/>
                </a:solidFill>
                <a:latin typeface="Arial" panose="020B0604020202020204" pitchFamily="34" charset="0"/>
                <a:cs typeface="Arial" panose="020B0604020202020204" pitchFamily="34" charset="0"/>
              </a:rPr>
              <a:t>, Union College, Schenectady NY. USA</a:t>
            </a:r>
            <a:endParaRPr kumimoji="0" lang="en-US" sz="4000" b="1" i="0" u="none" strike="noStrike" kern="0" cap="none" spc="0" normalizeH="0" baseline="3000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4" name="Rectangle 57"/>
          <p:cNvSpPr>
            <a:spLocks noChangeArrowheads="1"/>
          </p:cNvSpPr>
          <p:nvPr/>
        </p:nvSpPr>
        <p:spPr bwMode="auto">
          <a:xfrm>
            <a:off x="0" y="-184664"/>
            <a:ext cx="184731" cy="369332"/>
          </a:xfrm>
          <a:prstGeom prst="rect">
            <a:avLst/>
          </a:prstGeom>
          <a:noFill/>
          <a:ln w="9525">
            <a:noFill/>
            <a:miter lim="800000"/>
            <a:headEnd/>
            <a:tailEnd/>
          </a:ln>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5" name="Rectangle 59"/>
          <p:cNvSpPr>
            <a:spLocks noChangeArrowheads="1"/>
          </p:cNvSpPr>
          <p:nvPr/>
        </p:nvSpPr>
        <p:spPr bwMode="auto">
          <a:xfrm>
            <a:off x="0" y="-184665"/>
            <a:ext cx="184731" cy="369332"/>
          </a:xfrm>
          <a:prstGeom prst="rect">
            <a:avLst/>
          </a:prstGeom>
          <a:noFill/>
          <a:ln w="9525">
            <a:noFill/>
            <a:miter lim="800000"/>
            <a:headEnd/>
            <a:tailEnd/>
          </a:ln>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6" name="Rectangle 61"/>
          <p:cNvSpPr>
            <a:spLocks noChangeArrowheads="1"/>
          </p:cNvSpPr>
          <p:nvPr/>
        </p:nvSpPr>
        <p:spPr bwMode="auto">
          <a:xfrm>
            <a:off x="0" y="-184664"/>
            <a:ext cx="184731" cy="369332"/>
          </a:xfrm>
          <a:prstGeom prst="rect">
            <a:avLst/>
          </a:prstGeom>
          <a:noFill/>
          <a:ln w="9525">
            <a:noFill/>
            <a:miter lim="800000"/>
            <a:headEnd/>
            <a:tailEnd/>
          </a:ln>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7" name="Rectangle 63"/>
          <p:cNvSpPr>
            <a:spLocks noChangeArrowheads="1"/>
          </p:cNvSpPr>
          <p:nvPr/>
        </p:nvSpPr>
        <p:spPr bwMode="auto">
          <a:xfrm>
            <a:off x="0" y="-184664"/>
            <a:ext cx="184731" cy="369332"/>
          </a:xfrm>
          <a:prstGeom prst="rect">
            <a:avLst/>
          </a:prstGeom>
          <a:noFill/>
          <a:ln w="9525">
            <a:noFill/>
            <a:miter lim="800000"/>
            <a:headEnd/>
            <a:tailEnd/>
          </a:ln>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8" name="Rectangle 65"/>
          <p:cNvSpPr>
            <a:spLocks noChangeArrowheads="1"/>
          </p:cNvSpPr>
          <p:nvPr/>
        </p:nvSpPr>
        <p:spPr bwMode="auto">
          <a:xfrm>
            <a:off x="0" y="-184664"/>
            <a:ext cx="184731" cy="369332"/>
          </a:xfrm>
          <a:prstGeom prst="rect">
            <a:avLst/>
          </a:prstGeom>
          <a:noFill/>
          <a:ln w="9525">
            <a:noFill/>
            <a:miter lim="800000"/>
            <a:headEnd/>
            <a:tailEnd/>
          </a:ln>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9" name="Rectangle 69"/>
          <p:cNvSpPr>
            <a:spLocks noChangeArrowheads="1"/>
          </p:cNvSpPr>
          <p:nvPr/>
        </p:nvSpPr>
        <p:spPr bwMode="auto">
          <a:xfrm>
            <a:off x="0" y="-184664"/>
            <a:ext cx="184731" cy="369332"/>
          </a:xfrm>
          <a:prstGeom prst="rect">
            <a:avLst/>
          </a:prstGeom>
          <a:noFill/>
          <a:ln w="9525">
            <a:noFill/>
            <a:miter lim="800000"/>
            <a:headEnd/>
            <a:tailEnd/>
          </a:ln>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0" name="Rectangle 71"/>
          <p:cNvSpPr>
            <a:spLocks noChangeArrowheads="1"/>
          </p:cNvSpPr>
          <p:nvPr/>
        </p:nvSpPr>
        <p:spPr bwMode="auto">
          <a:xfrm>
            <a:off x="0" y="-184664"/>
            <a:ext cx="184731" cy="369332"/>
          </a:xfrm>
          <a:prstGeom prst="rect">
            <a:avLst/>
          </a:prstGeom>
          <a:noFill/>
          <a:ln w="9525">
            <a:noFill/>
            <a:miter lim="800000"/>
            <a:headEnd/>
            <a:tailEnd/>
          </a:ln>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1" name="Rectangle 197"/>
          <p:cNvSpPr>
            <a:spLocks noChangeArrowheads="1"/>
          </p:cNvSpPr>
          <p:nvPr/>
        </p:nvSpPr>
        <p:spPr bwMode="auto">
          <a:xfrm>
            <a:off x="0" y="43936"/>
            <a:ext cx="415498" cy="369332"/>
          </a:xfrm>
          <a:prstGeom prst="rect">
            <a:avLst/>
          </a:prstGeom>
          <a:noFill/>
          <a:ln w="9525">
            <a:noFill/>
            <a:miter lim="800000"/>
            <a:headEnd/>
            <a:tailEnd/>
          </a:ln>
        </p:spPr>
        <p:txBody>
          <a:bodyPr wrap="none" anchor="ctr">
            <a:spAutoFit/>
          </a:bodyPr>
          <a:lstStyle/>
          <a:p>
            <a:pPr marL="0" marR="0" lvl="0" indent="22860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2" name="Rectangle 198"/>
          <p:cNvSpPr>
            <a:spLocks noChangeArrowheads="1"/>
          </p:cNvSpPr>
          <p:nvPr/>
        </p:nvSpPr>
        <p:spPr bwMode="auto">
          <a:xfrm>
            <a:off x="0" y="1704222"/>
            <a:ext cx="184731" cy="369332"/>
          </a:xfrm>
          <a:prstGeom prst="rect">
            <a:avLst/>
          </a:prstGeom>
          <a:noFill/>
          <a:ln w="9525">
            <a:noFill/>
            <a:miter lim="800000"/>
            <a:headEnd/>
            <a:tailEnd/>
          </a:ln>
        </p:spPr>
        <p:txBody>
          <a:bodyPr wrap="none" anchor="ctr">
            <a:spAutoFit/>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3" name="Rectangle 212"/>
          <p:cNvSpPr>
            <a:spLocks noChangeArrowheads="1"/>
          </p:cNvSpPr>
          <p:nvPr/>
        </p:nvSpPr>
        <p:spPr bwMode="auto">
          <a:xfrm>
            <a:off x="0" y="43936"/>
            <a:ext cx="184731" cy="369332"/>
          </a:xfrm>
          <a:prstGeom prst="rect">
            <a:avLst/>
          </a:prstGeom>
          <a:noFill/>
          <a:ln w="9525">
            <a:noFill/>
            <a:miter lim="800000"/>
            <a:headEnd/>
            <a:tailEnd/>
          </a:ln>
        </p:spPr>
        <p:txBody>
          <a:bodyPr wrap="none" anchor="ctr">
            <a:spAutoFit/>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4" name="Rectangle 213"/>
          <p:cNvSpPr>
            <a:spLocks noChangeArrowheads="1"/>
          </p:cNvSpPr>
          <p:nvPr/>
        </p:nvSpPr>
        <p:spPr bwMode="auto">
          <a:xfrm>
            <a:off x="0" y="1161297"/>
            <a:ext cx="184731" cy="369332"/>
          </a:xfrm>
          <a:prstGeom prst="rect">
            <a:avLst/>
          </a:prstGeom>
          <a:noFill/>
          <a:ln w="9525">
            <a:noFill/>
            <a:miter lim="800000"/>
            <a:headEnd/>
            <a:tailEnd/>
          </a:ln>
        </p:spPr>
        <p:txBody>
          <a:bodyPr wrap="none" anchor="ctr">
            <a:spAutoFit/>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5" name="Rectangle 214"/>
          <p:cNvSpPr>
            <a:spLocks noChangeArrowheads="1"/>
          </p:cNvSpPr>
          <p:nvPr/>
        </p:nvSpPr>
        <p:spPr bwMode="auto">
          <a:xfrm>
            <a:off x="0" y="1770897"/>
            <a:ext cx="184731" cy="369332"/>
          </a:xfrm>
          <a:prstGeom prst="rect">
            <a:avLst/>
          </a:prstGeom>
          <a:noFill/>
          <a:ln w="9525">
            <a:noFill/>
            <a:miter lim="800000"/>
            <a:headEnd/>
            <a:tailEnd/>
          </a:ln>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6" name="Rectangle 219"/>
          <p:cNvSpPr>
            <a:spLocks noChangeArrowheads="1"/>
          </p:cNvSpPr>
          <p:nvPr/>
        </p:nvSpPr>
        <p:spPr bwMode="auto">
          <a:xfrm>
            <a:off x="0" y="43936"/>
            <a:ext cx="184731" cy="369332"/>
          </a:xfrm>
          <a:prstGeom prst="rect">
            <a:avLst/>
          </a:prstGeom>
          <a:noFill/>
          <a:ln w="9525">
            <a:noFill/>
            <a:miter lim="800000"/>
            <a:headEnd/>
            <a:tailEnd/>
          </a:ln>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7" name="Rectangle 222"/>
          <p:cNvSpPr>
            <a:spLocks noChangeArrowheads="1"/>
          </p:cNvSpPr>
          <p:nvPr/>
        </p:nvSpPr>
        <p:spPr bwMode="auto">
          <a:xfrm>
            <a:off x="0" y="-184664"/>
            <a:ext cx="184731" cy="369332"/>
          </a:xfrm>
          <a:prstGeom prst="rect">
            <a:avLst/>
          </a:prstGeom>
          <a:noFill/>
          <a:ln w="9525">
            <a:noFill/>
            <a:miter lim="800000"/>
            <a:headEnd/>
            <a:tailEnd/>
          </a:ln>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9" name="AutoShape 24"/>
          <p:cNvSpPr>
            <a:spLocks noChangeArrowheads="1"/>
          </p:cNvSpPr>
          <p:nvPr/>
        </p:nvSpPr>
        <p:spPr bwMode="auto">
          <a:xfrm>
            <a:off x="452998" y="5284089"/>
            <a:ext cx="10969625" cy="6505777"/>
          </a:xfrm>
          <a:prstGeom prst="roundRect">
            <a:avLst>
              <a:gd name="adj" fmla="val 8633"/>
            </a:avLst>
          </a:prstGeom>
          <a:noFill/>
          <a:ln w="1270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30" name="Text Box 63"/>
          <p:cNvSpPr txBox="1">
            <a:spLocks noChangeArrowheads="1"/>
          </p:cNvSpPr>
          <p:nvPr/>
        </p:nvSpPr>
        <p:spPr bwMode="auto">
          <a:xfrm>
            <a:off x="908610" y="5372100"/>
            <a:ext cx="100584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389438" eaLnBrk="0" hangingPunct="0">
              <a:defRPr sz="2400">
                <a:solidFill>
                  <a:schemeClr val="tx1"/>
                </a:solidFill>
                <a:latin typeface="Arial" charset="0"/>
              </a:defRPr>
            </a:lvl1pPr>
            <a:lvl2pPr marL="742950" indent="-285750" defTabSz="4389438" eaLnBrk="0" hangingPunct="0">
              <a:defRPr sz="2400">
                <a:solidFill>
                  <a:schemeClr val="tx1"/>
                </a:solidFill>
                <a:latin typeface="Arial" charset="0"/>
              </a:defRPr>
            </a:lvl2pPr>
            <a:lvl3pPr marL="1143000" indent="-228600" defTabSz="4389438" eaLnBrk="0" hangingPunct="0">
              <a:defRPr sz="2400">
                <a:solidFill>
                  <a:schemeClr val="tx1"/>
                </a:solidFill>
                <a:latin typeface="Arial" charset="0"/>
              </a:defRPr>
            </a:lvl3pPr>
            <a:lvl4pPr marL="1600200" indent="-228600" defTabSz="4389438" eaLnBrk="0" hangingPunct="0">
              <a:defRPr sz="2400">
                <a:solidFill>
                  <a:schemeClr val="tx1"/>
                </a:solidFill>
                <a:latin typeface="Arial" charset="0"/>
              </a:defRPr>
            </a:lvl4pPr>
            <a:lvl5pPr marL="2057400" indent="-228600" defTabSz="4389438" eaLnBrk="0" hangingPunct="0">
              <a:defRPr sz="2400">
                <a:solidFill>
                  <a:schemeClr val="tx1"/>
                </a:solidFill>
                <a:latin typeface="Arial" charset="0"/>
              </a:defRPr>
            </a:lvl5pPr>
            <a:lvl6pPr marL="2514600" indent="-228600" defTabSz="4389438" eaLnBrk="0" fontAlgn="base" hangingPunct="0">
              <a:spcBef>
                <a:spcPct val="0"/>
              </a:spcBef>
              <a:spcAft>
                <a:spcPct val="0"/>
              </a:spcAft>
              <a:defRPr sz="2400">
                <a:solidFill>
                  <a:schemeClr val="tx1"/>
                </a:solidFill>
                <a:latin typeface="Arial" charset="0"/>
              </a:defRPr>
            </a:lvl6pPr>
            <a:lvl7pPr marL="2971800" indent="-228600" defTabSz="4389438" eaLnBrk="0" fontAlgn="base" hangingPunct="0">
              <a:spcBef>
                <a:spcPct val="0"/>
              </a:spcBef>
              <a:spcAft>
                <a:spcPct val="0"/>
              </a:spcAft>
              <a:defRPr sz="2400">
                <a:solidFill>
                  <a:schemeClr val="tx1"/>
                </a:solidFill>
                <a:latin typeface="Arial" charset="0"/>
              </a:defRPr>
            </a:lvl7pPr>
            <a:lvl8pPr marL="3429000" indent="-228600" defTabSz="4389438" eaLnBrk="0" fontAlgn="base" hangingPunct="0">
              <a:spcBef>
                <a:spcPct val="0"/>
              </a:spcBef>
              <a:spcAft>
                <a:spcPct val="0"/>
              </a:spcAft>
              <a:defRPr sz="2400">
                <a:solidFill>
                  <a:schemeClr val="tx1"/>
                </a:solidFill>
                <a:latin typeface="Arial" charset="0"/>
              </a:defRPr>
            </a:lvl8pPr>
            <a:lvl9pPr marL="3886200" indent="-228600" defTabSz="4389438" eaLnBrk="0" fontAlgn="base" hangingPunct="0">
              <a:spcBef>
                <a:spcPct val="0"/>
              </a:spcBef>
              <a:spcAft>
                <a:spcPct val="0"/>
              </a:spcAft>
              <a:defRPr sz="2400">
                <a:solidFill>
                  <a:schemeClr val="tx1"/>
                </a:solidFill>
                <a:latin typeface="Arial" charset="0"/>
              </a:defRPr>
            </a:lvl9pPr>
          </a:lstStyle>
          <a:p>
            <a:pPr marL="0" marR="0" lvl="0" indent="0" algn="ctr" defTabSz="4389438" eaLnBrk="1" fontAlgn="auto" latinLnBrk="0" hangingPunct="1">
              <a:lnSpc>
                <a:spcPct val="100000"/>
              </a:lnSpc>
              <a:spcBef>
                <a:spcPct val="50000"/>
              </a:spcBef>
              <a:spcAft>
                <a:spcPts val="0"/>
              </a:spcAft>
              <a:buClrTx/>
              <a:buSzTx/>
              <a:buFontTx/>
              <a:buNone/>
              <a:tabLst/>
              <a:defRPr/>
            </a:pPr>
            <a:r>
              <a:rPr kumimoji="0" lang="en-US" sz="4400" b="1" i="0" u="none" strike="noStrike" kern="0" cap="none" spc="0" normalizeH="0" baseline="0" noProof="0" dirty="0">
                <a:ln>
                  <a:noFill/>
                </a:ln>
                <a:solidFill>
                  <a:srgbClr val="130AC0"/>
                </a:solidFill>
                <a:effectLst/>
                <a:uLnTx/>
                <a:uFillTx/>
                <a:latin typeface="Arial" panose="020B0604020202020204" pitchFamily="34" charset="0"/>
                <a:cs typeface="Arial" panose="020B0604020202020204" pitchFamily="34" charset="0"/>
              </a:rPr>
              <a:t>Project Objective and Goals</a:t>
            </a:r>
          </a:p>
        </p:txBody>
      </p:sp>
      <p:sp>
        <p:nvSpPr>
          <p:cNvPr id="36" name="AutoShape 24"/>
          <p:cNvSpPr>
            <a:spLocks noChangeArrowheads="1"/>
          </p:cNvSpPr>
          <p:nvPr/>
        </p:nvSpPr>
        <p:spPr bwMode="auto">
          <a:xfrm>
            <a:off x="11925300" y="5284088"/>
            <a:ext cx="20002500" cy="8698383"/>
          </a:xfrm>
          <a:prstGeom prst="roundRect">
            <a:avLst>
              <a:gd name="adj" fmla="val 3003"/>
            </a:avLst>
          </a:prstGeom>
          <a:noFill/>
          <a:ln w="127000">
            <a:solidFill>
              <a:schemeClr val="tx1"/>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37" name="AutoShape 24"/>
          <p:cNvSpPr>
            <a:spLocks noChangeArrowheads="1"/>
          </p:cNvSpPr>
          <p:nvPr/>
        </p:nvSpPr>
        <p:spPr bwMode="auto">
          <a:xfrm>
            <a:off x="32448626" y="5226211"/>
            <a:ext cx="11045952" cy="11956889"/>
          </a:xfrm>
          <a:prstGeom prst="roundRect">
            <a:avLst>
              <a:gd name="adj" fmla="val 7652"/>
            </a:avLst>
          </a:prstGeom>
          <a:noFill/>
          <a:ln w="127000">
            <a:solidFill>
              <a:schemeClr val="tx1"/>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51" name="Text Box 178"/>
          <p:cNvSpPr txBox="1">
            <a:spLocks noChangeArrowheads="1"/>
          </p:cNvSpPr>
          <p:nvPr/>
        </p:nvSpPr>
        <p:spPr bwMode="auto">
          <a:xfrm>
            <a:off x="32942402" y="17711554"/>
            <a:ext cx="10058400" cy="769441"/>
          </a:xfrm>
          <a:prstGeom prst="rect">
            <a:avLst/>
          </a:prstGeom>
          <a:noFill/>
          <a:ln w="9525">
            <a:noFill/>
            <a:miter lim="800000"/>
            <a:headEnd/>
            <a:tailEnd/>
          </a:ln>
        </p:spPr>
        <p:txBody>
          <a:bodyPr>
            <a:spAutoFit/>
          </a:bodyPr>
          <a:lstStyle/>
          <a:p>
            <a:pPr marL="0" marR="0" lvl="0" indent="0" algn="ctr" defTabSz="4389438" eaLnBrk="1" fontAlgn="auto" latinLnBrk="0" hangingPunct="1">
              <a:lnSpc>
                <a:spcPct val="100000"/>
              </a:lnSpc>
              <a:spcBef>
                <a:spcPct val="50000"/>
              </a:spcBef>
              <a:spcAft>
                <a:spcPts val="0"/>
              </a:spcAft>
              <a:buClrTx/>
              <a:buSzTx/>
              <a:buFontTx/>
              <a:buNone/>
              <a:tabLst/>
              <a:defRPr/>
            </a:pPr>
            <a:r>
              <a:rPr kumimoji="0" lang="en-US" sz="4400" b="1" i="0" u="none" strike="noStrike" kern="0" cap="none" spc="0" normalizeH="0" baseline="0" noProof="0" dirty="0">
                <a:ln>
                  <a:noFill/>
                </a:ln>
                <a:solidFill>
                  <a:srgbClr val="130AC0"/>
                </a:solidFill>
                <a:effectLst/>
                <a:uLnTx/>
                <a:uFillTx/>
                <a:latin typeface="Arial" panose="020B0604020202020204" pitchFamily="34" charset="0"/>
                <a:cs typeface="Arial" pitchFamily="34" charset="0"/>
              </a:rPr>
              <a:t>Future Studies / Recommendations</a:t>
            </a:r>
          </a:p>
        </p:txBody>
      </p:sp>
      <p:sp>
        <p:nvSpPr>
          <p:cNvPr id="52" name="TextBox 69"/>
          <p:cNvSpPr txBox="1">
            <a:spLocks noChangeArrowheads="1"/>
          </p:cNvSpPr>
          <p:nvPr/>
        </p:nvSpPr>
        <p:spPr bwMode="auto">
          <a:xfrm>
            <a:off x="32764094" y="18524215"/>
            <a:ext cx="10415016" cy="4985980"/>
          </a:xfrm>
          <a:prstGeom prst="rect">
            <a:avLst/>
          </a:prstGeom>
          <a:noFill/>
          <a:ln w="9525">
            <a:noFill/>
            <a:miter lim="800000"/>
            <a:headEnd/>
            <a:tailEnd/>
          </a:ln>
        </p:spPr>
        <p:txBody>
          <a:bodyPr wrap="square">
            <a:spAutoFit/>
          </a:bodyPr>
          <a:lstStyle/>
          <a:p>
            <a:pPr algn="just" defTabSz="914400">
              <a:spcAft>
                <a:spcPts val="600"/>
              </a:spcAft>
              <a:defRPr/>
            </a:pPr>
            <a:r>
              <a:rPr lang="en-US" sz="2800" kern="0" dirty="0">
                <a:solidFill>
                  <a:sysClr val="windowText" lastClr="000000"/>
                </a:solidFill>
                <a:latin typeface="Arial" panose="020B0604020202020204" pitchFamily="34" charset="0"/>
                <a:cs typeface="Arial" panose="020B0604020202020204" pitchFamily="34" charset="0"/>
              </a:rPr>
              <a:t>Although there are a number of challenges associated with using an aerogel-based washcoat, these results indicate that their use could reduce TWC light-off time. Finding a way to maintain the rapid temperature rise as the aerogel-based washcoat is first exposed to the exhaust gas would allow for even faster light-off.</a:t>
            </a:r>
          </a:p>
          <a:p>
            <a:pPr algn="just" defTabSz="914400">
              <a:spcBef>
                <a:spcPts val="600"/>
              </a:spcBef>
              <a:spcAft>
                <a:spcPts val="600"/>
              </a:spcAft>
              <a:defRPr/>
            </a:pPr>
            <a:r>
              <a:rPr lang="en-US" sz="2800" kern="0" dirty="0">
                <a:solidFill>
                  <a:sysClr val="windowText" lastClr="000000"/>
                </a:solidFill>
                <a:latin typeface="Arial" panose="020B0604020202020204" pitchFamily="34" charset="0"/>
                <a:cs typeface="Arial" panose="020B0604020202020204" pitchFamily="34" charset="0"/>
              </a:rPr>
              <a:t>It is evident that the aerogel properties enhance the heat transfer from the exhaust gas. Diffusion of heat through the washcoat is affected by the thermal diffusivity of the material, while the conductivity effects the penetration of heat via convection at the boundary. The next step is to better understand the relative importance of these material properties in reducing light-off time.</a:t>
            </a:r>
          </a:p>
        </p:txBody>
      </p:sp>
      <p:sp>
        <p:nvSpPr>
          <p:cNvPr id="53" name="Text Box 178"/>
          <p:cNvSpPr txBox="1">
            <a:spLocks noChangeArrowheads="1"/>
          </p:cNvSpPr>
          <p:nvPr/>
        </p:nvSpPr>
        <p:spPr bwMode="auto">
          <a:xfrm>
            <a:off x="32942402" y="5372100"/>
            <a:ext cx="10058400" cy="769441"/>
          </a:xfrm>
          <a:prstGeom prst="rect">
            <a:avLst/>
          </a:prstGeom>
          <a:noFill/>
          <a:ln w="9525">
            <a:noFill/>
            <a:miter lim="800000"/>
            <a:headEnd/>
            <a:tailEnd/>
          </a:ln>
        </p:spPr>
        <p:txBody>
          <a:bodyPr>
            <a:spAutoFit/>
          </a:bodyPr>
          <a:lstStyle/>
          <a:p>
            <a:pPr marL="0" marR="0" lvl="0" indent="0" algn="ctr" defTabSz="4389438" eaLnBrk="1" fontAlgn="auto" latinLnBrk="0" hangingPunct="1">
              <a:lnSpc>
                <a:spcPct val="100000"/>
              </a:lnSpc>
              <a:spcBef>
                <a:spcPct val="50000"/>
              </a:spcBef>
              <a:spcAft>
                <a:spcPts val="0"/>
              </a:spcAft>
              <a:buClrTx/>
              <a:buSzTx/>
              <a:buFontTx/>
              <a:buNone/>
              <a:tabLst/>
              <a:defRPr/>
            </a:pPr>
            <a:r>
              <a:rPr kumimoji="0" lang="en-US" sz="4400" b="1" i="0" u="none" strike="noStrike" kern="0" cap="none" spc="0" normalizeH="0" baseline="0" noProof="0" dirty="0">
                <a:ln>
                  <a:noFill/>
                </a:ln>
                <a:solidFill>
                  <a:srgbClr val="130AC0"/>
                </a:solidFill>
                <a:effectLst/>
                <a:uLnTx/>
                <a:uFillTx/>
                <a:latin typeface="Arial" panose="020B0604020202020204" pitchFamily="34" charset="0"/>
                <a:cs typeface="Arial" pitchFamily="34" charset="0"/>
              </a:rPr>
              <a:t>Conclusions</a:t>
            </a:r>
          </a:p>
        </p:txBody>
      </p:sp>
      <p:sp>
        <p:nvSpPr>
          <p:cNvPr id="180" name="Text Box 178"/>
          <p:cNvSpPr txBox="1">
            <a:spLocks noChangeArrowheads="1"/>
          </p:cNvSpPr>
          <p:nvPr/>
        </p:nvSpPr>
        <p:spPr bwMode="auto">
          <a:xfrm>
            <a:off x="32942402" y="26702459"/>
            <a:ext cx="100584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389438" eaLnBrk="0" hangingPunct="0">
              <a:defRPr sz="2400">
                <a:solidFill>
                  <a:schemeClr val="tx1"/>
                </a:solidFill>
                <a:latin typeface="Arial" charset="0"/>
              </a:defRPr>
            </a:lvl1pPr>
            <a:lvl2pPr marL="742950" indent="-285750" defTabSz="4389438" eaLnBrk="0" hangingPunct="0">
              <a:defRPr sz="2400">
                <a:solidFill>
                  <a:schemeClr val="tx1"/>
                </a:solidFill>
                <a:latin typeface="Arial" charset="0"/>
              </a:defRPr>
            </a:lvl2pPr>
            <a:lvl3pPr marL="1143000" indent="-228600" defTabSz="4389438" eaLnBrk="0" hangingPunct="0">
              <a:defRPr sz="2400">
                <a:solidFill>
                  <a:schemeClr val="tx1"/>
                </a:solidFill>
                <a:latin typeface="Arial" charset="0"/>
              </a:defRPr>
            </a:lvl3pPr>
            <a:lvl4pPr marL="1600200" indent="-228600" defTabSz="4389438" eaLnBrk="0" hangingPunct="0">
              <a:defRPr sz="2400">
                <a:solidFill>
                  <a:schemeClr val="tx1"/>
                </a:solidFill>
                <a:latin typeface="Arial" charset="0"/>
              </a:defRPr>
            </a:lvl4pPr>
            <a:lvl5pPr marL="2057400" indent="-228600" defTabSz="4389438" eaLnBrk="0" hangingPunct="0">
              <a:defRPr sz="2400">
                <a:solidFill>
                  <a:schemeClr val="tx1"/>
                </a:solidFill>
                <a:latin typeface="Arial" charset="0"/>
              </a:defRPr>
            </a:lvl5pPr>
            <a:lvl6pPr marL="2514600" indent="-228600" defTabSz="4389438" eaLnBrk="0" fontAlgn="base" hangingPunct="0">
              <a:spcBef>
                <a:spcPct val="0"/>
              </a:spcBef>
              <a:spcAft>
                <a:spcPct val="0"/>
              </a:spcAft>
              <a:defRPr sz="2400">
                <a:solidFill>
                  <a:schemeClr val="tx1"/>
                </a:solidFill>
                <a:latin typeface="Arial" charset="0"/>
              </a:defRPr>
            </a:lvl6pPr>
            <a:lvl7pPr marL="2971800" indent="-228600" defTabSz="4389438" eaLnBrk="0" fontAlgn="base" hangingPunct="0">
              <a:spcBef>
                <a:spcPct val="0"/>
              </a:spcBef>
              <a:spcAft>
                <a:spcPct val="0"/>
              </a:spcAft>
              <a:defRPr sz="2400">
                <a:solidFill>
                  <a:schemeClr val="tx1"/>
                </a:solidFill>
                <a:latin typeface="Arial" charset="0"/>
              </a:defRPr>
            </a:lvl7pPr>
            <a:lvl8pPr marL="3429000" indent="-228600" defTabSz="4389438" eaLnBrk="0" fontAlgn="base" hangingPunct="0">
              <a:spcBef>
                <a:spcPct val="0"/>
              </a:spcBef>
              <a:spcAft>
                <a:spcPct val="0"/>
              </a:spcAft>
              <a:defRPr sz="2400">
                <a:solidFill>
                  <a:schemeClr val="tx1"/>
                </a:solidFill>
                <a:latin typeface="Arial" charset="0"/>
              </a:defRPr>
            </a:lvl8pPr>
            <a:lvl9pPr marL="3886200" indent="-228600" defTabSz="4389438" eaLnBrk="0" fontAlgn="base" hangingPunct="0">
              <a:spcBef>
                <a:spcPct val="0"/>
              </a:spcBef>
              <a:spcAft>
                <a:spcPct val="0"/>
              </a:spcAft>
              <a:defRPr sz="2400">
                <a:solidFill>
                  <a:schemeClr val="tx1"/>
                </a:solidFill>
                <a:latin typeface="Arial" charset="0"/>
              </a:defRPr>
            </a:lvl9pPr>
          </a:lstStyle>
          <a:p>
            <a:pPr marL="0" marR="0" lvl="0" indent="0" algn="ctr" defTabSz="4389438" eaLnBrk="1" fontAlgn="auto" latinLnBrk="0" hangingPunct="1">
              <a:lnSpc>
                <a:spcPct val="100000"/>
              </a:lnSpc>
              <a:spcBef>
                <a:spcPct val="50000"/>
              </a:spcBef>
              <a:spcAft>
                <a:spcPts val="0"/>
              </a:spcAft>
              <a:buClrTx/>
              <a:buSzTx/>
              <a:buFontTx/>
              <a:buNone/>
              <a:tabLst/>
              <a:defRPr/>
            </a:pPr>
            <a:r>
              <a:rPr kumimoji="0" lang="en-US" sz="4400" b="1" i="0" u="none" strike="noStrike" kern="0" cap="none" spc="0" normalizeH="0" baseline="0" noProof="0" dirty="0">
                <a:ln>
                  <a:noFill/>
                </a:ln>
                <a:solidFill>
                  <a:srgbClr val="130AC0"/>
                </a:solidFill>
                <a:effectLst/>
                <a:uLnTx/>
                <a:uFillTx/>
                <a:latin typeface="Arial" panose="020B0604020202020204" pitchFamily="34" charset="0"/>
                <a:cs typeface="Arial" panose="020B0604020202020204" pitchFamily="34" charset="0"/>
              </a:rPr>
              <a:t>References</a:t>
            </a:r>
          </a:p>
        </p:txBody>
      </p:sp>
      <p:sp>
        <p:nvSpPr>
          <p:cNvPr id="181" name="TextBox 68"/>
          <p:cNvSpPr txBox="1">
            <a:spLocks noChangeArrowheads="1"/>
          </p:cNvSpPr>
          <p:nvPr/>
        </p:nvSpPr>
        <p:spPr bwMode="auto">
          <a:xfrm>
            <a:off x="32502682" y="27582143"/>
            <a:ext cx="10937840" cy="4708981"/>
          </a:xfrm>
          <a:prstGeom prst="rect">
            <a:avLst/>
          </a:prstGeom>
          <a:noFill/>
          <a:ln w="9525">
            <a:noFill/>
            <a:miter lim="800000"/>
            <a:headEnd/>
            <a:tailEnd/>
          </a:ln>
        </p:spPr>
        <p:txBody>
          <a:bodyPr wrap="square">
            <a:spAutoFit/>
          </a:bodyPr>
          <a:lstStyle/>
          <a:p>
            <a:r>
              <a:rPr lang="en-US" sz="2000" dirty="0">
                <a:latin typeface="Arial" panose="020B0604020202020204" pitchFamily="34" charset="0"/>
                <a:cs typeface="Arial" panose="020B0604020202020204" pitchFamily="34" charset="0"/>
              </a:rPr>
              <a:t>[1]</a:t>
            </a:r>
            <a:r>
              <a:rPr lang="en-US" sz="2000" i="0" u="none" strike="noStrike" dirty="0">
                <a:effectLst/>
                <a:latin typeface="Arial" panose="020B0604020202020204" pitchFamily="34" charset="0"/>
                <a:cs typeface="Arial" panose="020B0604020202020204" pitchFamily="34" charset="0"/>
              </a:rPr>
              <a:t> Milton, B.E. (1998). Control Technologies in Spark-Ignition Engines, </a:t>
            </a:r>
            <a:r>
              <a:rPr lang="en-US" sz="2000" i="1" u="none" strike="noStrike" dirty="0">
                <a:effectLst/>
                <a:latin typeface="Arial" panose="020B0604020202020204" pitchFamily="34" charset="0"/>
                <a:cs typeface="Arial" panose="020B0604020202020204" pitchFamily="34" charset="0"/>
              </a:rPr>
              <a:t>Handbook of Air Pollution from Internal Combustion Engines</a:t>
            </a:r>
            <a:r>
              <a:rPr lang="en-US" sz="2000" i="0" u="none" strike="noStrike" dirty="0">
                <a:effectLst/>
                <a:latin typeface="Arial" panose="020B0604020202020204" pitchFamily="34" charset="0"/>
                <a:cs typeface="Arial" panose="020B0604020202020204" pitchFamily="34" charset="0"/>
              </a:rPr>
              <a:t>. Boston, MA: Academic Press. </a:t>
            </a:r>
          </a:p>
          <a:p>
            <a:pPr rtl="0">
              <a:spcBef>
                <a:spcPts val="0"/>
              </a:spcBef>
              <a:spcAft>
                <a:spcPts val="0"/>
              </a:spcAft>
            </a:pPr>
            <a:r>
              <a:rPr lang="en-US" sz="2000" kern="0" dirty="0">
                <a:latin typeface="Arial" panose="020B0604020202020204" pitchFamily="34" charset="0"/>
                <a:cs typeface="Arial" panose="020B0604020202020204" pitchFamily="34" charset="0"/>
              </a:rPr>
              <a:t>[2] Burch, S., Potter, T., Keyser, M., Brady, M., and Michaels, K. (1995). Reducing Cold-Start Emissions by Catalytic Converter Management, </a:t>
            </a:r>
            <a:r>
              <a:rPr lang="en-US" sz="2000" i="1" kern="0" dirty="0">
                <a:latin typeface="Arial" panose="020B0604020202020204" pitchFamily="34" charset="0"/>
                <a:cs typeface="Arial" panose="020B0604020202020204" pitchFamily="34" charset="0"/>
              </a:rPr>
              <a:t>SAE Technical Paper 950409.</a:t>
            </a:r>
            <a:r>
              <a:rPr lang="en-US" sz="2000" kern="0" dirty="0">
                <a:latin typeface="Arial" panose="020B0604020202020204" pitchFamily="34" charset="0"/>
                <a:cs typeface="Arial" panose="020B0604020202020204" pitchFamily="34" charset="0"/>
              </a:rPr>
              <a:t> </a:t>
            </a:r>
          </a:p>
          <a:p>
            <a:pPr rtl="0">
              <a:spcBef>
                <a:spcPts val="0"/>
              </a:spcBef>
              <a:spcAft>
                <a:spcPts val="0"/>
              </a:spcAft>
            </a:pPr>
            <a:r>
              <a:rPr lang="en-US" sz="2000" i="0" u="none" strike="noStrike" dirty="0">
                <a:effectLst/>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3] </a:t>
            </a:r>
            <a:r>
              <a:rPr lang="en-US" sz="2000" i="0" u="none" strike="noStrike" dirty="0">
                <a:effectLst/>
                <a:latin typeface="Arial" panose="020B0604020202020204" pitchFamily="34" charset="0"/>
                <a:cs typeface="Arial" panose="020B0604020202020204" pitchFamily="34" charset="0"/>
              </a:rPr>
              <a:t>Nelson, J. (2009). Catalytic Converter and Functions [Online Image]. Wikimedia Commons. https://commons.wikimedia.org/wiki/File:Catalyticconverter.jpg</a:t>
            </a:r>
            <a:endParaRPr lang="en-US" sz="2000" i="0" dirty="0">
              <a:effectLst/>
              <a:latin typeface="Arial" panose="020B0604020202020204" pitchFamily="34" charset="0"/>
              <a:cs typeface="Arial" panose="020B0604020202020204" pitchFamily="34" charset="0"/>
            </a:endParaRPr>
          </a:p>
          <a:p>
            <a:pPr rtl="0">
              <a:spcBef>
                <a:spcPts val="0"/>
              </a:spcBef>
              <a:spcAft>
                <a:spcPts val="0"/>
              </a:spcAft>
            </a:pPr>
            <a:r>
              <a:rPr lang="en-US" sz="2000" i="0" dirty="0">
                <a:effectLst/>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4</a:t>
            </a:r>
            <a:r>
              <a:rPr lang="en-US" sz="2000" i="0" dirty="0">
                <a:effectLst/>
                <a:latin typeface="Arial" panose="020B0604020202020204" pitchFamily="34" charset="0"/>
                <a:cs typeface="Arial" panose="020B0604020202020204" pitchFamily="34" charset="0"/>
              </a:rPr>
              <a:t>] </a:t>
            </a:r>
            <a:r>
              <a:rPr lang="en-US" sz="2000" i="0" u="none" strike="noStrike" dirty="0">
                <a:effectLst/>
                <a:latin typeface="Arial" panose="020B0604020202020204" pitchFamily="34" charset="0"/>
              </a:rPr>
              <a:t>Zhu, Y., </a:t>
            </a:r>
            <a:r>
              <a:rPr lang="en-US" sz="2000" i="0" u="none" strike="noStrike" dirty="0" err="1">
                <a:effectLst/>
                <a:latin typeface="Arial" panose="020B0604020202020204" pitchFamily="34" charset="0"/>
              </a:rPr>
              <a:t>Lv</a:t>
            </a:r>
            <a:r>
              <a:rPr lang="en-US" sz="2000" i="0" u="none" strike="noStrike" dirty="0">
                <a:effectLst/>
                <a:latin typeface="Arial" panose="020B0604020202020204" pitchFamily="34" charset="0"/>
              </a:rPr>
              <a:t>, G., Song, C., Li, B., Zhu, Y., Liu, Y., Zhang, W., and Wang, Y. (2019). Optimization of the </a:t>
            </a:r>
            <a:r>
              <a:rPr lang="en-US" sz="2000" i="0" u="none" strike="noStrike" dirty="0" err="1">
                <a:effectLst/>
                <a:latin typeface="Arial" panose="020B0604020202020204" pitchFamily="34" charset="0"/>
              </a:rPr>
              <a:t>Washcoat</a:t>
            </a:r>
            <a:r>
              <a:rPr lang="en-US" sz="2000" i="0" u="none" strike="noStrike" dirty="0">
                <a:effectLst/>
                <a:latin typeface="Arial" panose="020B0604020202020204" pitchFamily="34" charset="0"/>
              </a:rPr>
              <a:t> Slurry for Hydrotalcite-Based LNT Catalyst. </a:t>
            </a:r>
            <a:r>
              <a:rPr lang="en-US" sz="2000" i="1" u="none" strike="noStrike" dirty="0">
                <a:effectLst/>
                <a:latin typeface="Arial" panose="020B0604020202020204" pitchFamily="34" charset="0"/>
              </a:rPr>
              <a:t>Catalysts</a:t>
            </a:r>
            <a:r>
              <a:rPr lang="en-US" sz="2000" i="0" u="none" strike="noStrike" dirty="0">
                <a:effectLst/>
                <a:latin typeface="Arial" panose="020B0604020202020204" pitchFamily="34" charset="0"/>
              </a:rPr>
              <a:t>, 9(8), pp. 696. </a:t>
            </a:r>
            <a:r>
              <a:rPr lang="en-US" sz="2000" i="0" dirty="0">
                <a:effectLst/>
                <a:latin typeface="Arial" panose="020B0604020202020204" pitchFamily="34" charset="0"/>
              </a:rPr>
              <a:t>DOI 10.3390/catal9080696 </a:t>
            </a:r>
          </a:p>
          <a:p>
            <a:pPr rtl="0">
              <a:spcBef>
                <a:spcPts val="0"/>
              </a:spcBef>
              <a:spcAft>
                <a:spcPts val="0"/>
              </a:spcAft>
            </a:pPr>
            <a:r>
              <a:rPr lang="en-US" sz="2000" i="0" u="none" strike="noStrike" dirty="0">
                <a:effectLst/>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5</a:t>
            </a:r>
            <a:r>
              <a:rPr lang="en-US" sz="2000" i="0" u="none" strike="noStrike" dirty="0">
                <a:effectLst/>
                <a:latin typeface="Arial" panose="020B0604020202020204" pitchFamily="34" charset="0"/>
                <a:cs typeface="Arial" panose="020B0604020202020204" pitchFamily="34" charset="0"/>
              </a:rPr>
              <a:t>] Joshi, S.Y., Harold, M.P., and </a:t>
            </a:r>
            <a:r>
              <a:rPr lang="en-US" sz="2000" i="0" u="none" strike="noStrike" dirty="0" err="1">
                <a:effectLst/>
                <a:latin typeface="Arial" panose="020B0604020202020204" pitchFamily="34" charset="0"/>
                <a:cs typeface="Arial" panose="020B0604020202020204" pitchFamily="34" charset="0"/>
              </a:rPr>
              <a:t>Balakotaiah</a:t>
            </a:r>
            <a:r>
              <a:rPr lang="en-US" sz="2000" i="0" u="none" strike="noStrike" dirty="0">
                <a:effectLst/>
                <a:latin typeface="Arial" panose="020B0604020202020204" pitchFamily="34" charset="0"/>
                <a:cs typeface="Arial" panose="020B0604020202020204" pitchFamily="34" charset="0"/>
              </a:rPr>
              <a:t>, V. (2009). Low-Dimensional Models for Real Time Simulations of Catalytic Monoliths. </a:t>
            </a:r>
            <a:r>
              <a:rPr lang="en-US" sz="2000" i="1" u="none" strike="noStrike" dirty="0" err="1">
                <a:effectLst/>
                <a:latin typeface="Arial" panose="020B0604020202020204" pitchFamily="34" charset="0"/>
                <a:cs typeface="Arial" panose="020B0604020202020204" pitchFamily="34" charset="0"/>
              </a:rPr>
              <a:t>AlChE</a:t>
            </a:r>
            <a:r>
              <a:rPr lang="en-US" sz="2000" i="1" u="none" strike="noStrike" dirty="0">
                <a:effectLst/>
                <a:latin typeface="Arial" panose="020B0604020202020204" pitchFamily="34" charset="0"/>
                <a:cs typeface="Arial" panose="020B0604020202020204" pitchFamily="34" charset="0"/>
              </a:rPr>
              <a:t> Journal</a:t>
            </a:r>
            <a:r>
              <a:rPr lang="en-US" sz="2000" i="0" u="none" strike="noStrike" dirty="0">
                <a:effectLst/>
                <a:latin typeface="Arial" panose="020B0604020202020204" pitchFamily="34" charset="0"/>
                <a:cs typeface="Arial" panose="020B0604020202020204" pitchFamily="34" charset="0"/>
              </a:rPr>
              <a:t>, 55(7), pp. 1771-1783. DOI 10.1002/aic.11794. </a:t>
            </a:r>
          </a:p>
          <a:p>
            <a:pPr rtl="0">
              <a:spcBef>
                <a:spcPts val="0"/>
              </a:spcBef>
              <a:spcAft>
                <a:spcPts val="0"/>
              </a:spcAft>
            </a:pPr>
            <a:r>
              <a:rPr lang="en-US" sz="2000" dirty="0">
                <a:latin typeface="Arial" panose="020B0604020202020204" pitchFamily="34" charset="0"/>
                <a:cs typeface="Arial" panose="020B0604020202020204" pitchFamily="34" charset="0"/>
              </a:rPr>
              <a:t>[6] S</a:t>
            </a:r>
            <a:r>
              <a:rPr lang="en-US" sz="2000" i="0" u="none" strike="noStrike" dirty="0">
                <a:effectLst/>
                <a:latin typeface="Arial" panose="020B0604020202020204" pitchFamily="34" charset="0"/>
                <a:cs typeface="Arial" panose="020B0604020202020204" pitchFamily="34" charset="0"/>
              </a:rPr>
              <a:t>abatini, S., </a:t>
            </a:r>
            <a:r>
              <a:rPr lang="en-US" sz="2000" i="0" u="none" strike="noStrike" dirty="0" err="1">
                <a:effectLst/>
                <a:latin typeface="Arial" panose="020B0604020202020204" pitchFamily="34" charset="0"/>
                <a:cs typeface="Arial" panose="020B0604020202020204" pitchFamily="34" charset="0"/>
              </a:rPr>
              <a:t>Kil</a:t>
            </a:r>
            <a:r>
              <a:rPr lang="en-US" sz="2000" i="0" u="none" strike="noStrike" dirty="0">
                <a:effectLst/>
                <a:latin typeface="Arial" panose="020B0604020202020204" pitchFamily="34" charset="0"/>
                <a:cs typeface="Arial" panose="020B0604020202020204" pitchFamily="34" charset="0"/>
              </a:rPr>
              <a:t>, I., </a:t>
            </a:r>
            <a:r>
              <a:rPr lang="en-US" sz="2000" i="0" u="none" strike="noStrike" dirty="0" err="1">
                <a:effectLst/>
                <a:latin typeface="Arial" panose="020B0604020202020204" pitchFamily="34" charset="0"/>
                <a:cs typeface="Arial" panose="020B0604020202020204" pitchFamily="34" charset="0"/>
              </a:rPr>
              <a:t>Dekar</a:t>
            </a:r>
            <a:r>
              <a:rPr lang="en-US" sz="2000" i="0" u="none" strike="noStrike" dirty="0">
                <a:effectLst/>
                <a:latin typeface="Arial" panose="020B0604020202020204" pitchFamily="34" charset="0"/>
                <a:cs typeface="Arial" panose="020B0604020202020204" pitchFamily="34" charset="0"/>
              </a:rPr>
              <a:t>, J., Hamilton, T., </a:t>
            </a:r>
            <a:r>
              <a:rPr lang="en-US" sz="2000" i="0" u="none" strike="noStrike" dirty="0" err="1">
                <a:effectLst/>
                <a:latin typeface="Arial" panose="020B0604020202020204" pitchFamily="34" charset="0"/>
                <a:cs typeface="Arial" panose="020B0604020202020204" pitchFamily="34" charset="0"/>
              </a:rPr>
              <a:t>Wuttke</a:t>
            </a:r>
            <a:r>
              <a:rPr lang="en-US" sz="2000" i="0" u="none" strike="noStrike" dirty="0">
                <a:effectLst/>
                <a:latin typeface="Arial" panose="020B0604020202020204" pitchFamily="34" charset="0"/>
                <a:cs typeface="Arial" panose="020B0604020202020204" pitchFamily="34" charset="0"/>
              </a:rPr>
              <a:t>, J., Smith, M.A., Hoffman, M.A., and </a:t>
            </a:r>
            <a:r>
              <a:rPr lang="en-US" sz="2000" i="0" u="none" strike="noStrike" dirty="0" err="1">
                <a:effectLst/>
                <a:latin typeface="Arial" panose="020B0604020202020204" pitchFamily="34" charset="0"/>
                <a:cs typeface="Arial" panose="020B0604020202020204" pitchFamily="34" charset="0"/>
              </a:rPr>
              <a:t>Onori</a:t>
            </a:r>
            <a:r>
              <a:rPr lang="en-US" sz="2000" i="0" u="none" strike="noStrike" dirty="0">
                <a:effectLst/>
                <a:latin typeface="Arial" panose="020B0604020202020204" pitchFamily="34" charset="0"/>
                <a:cs typeface="Arial" panose="020B0604020202020204" pitchFamily="34" charset="0"/>
              </a:rPr>
              <a:t>, S. (2015). A New Semi-Empirical Temperature Model for the Three Way Catalytic Converter. </a:t>
            </a:r>
            <a:r>
              <a:rPr lang="en-US" sz="2000" i="1" u="none" strike="noStrike" dirty="0">
                <a:effectLst/>
                <a:latin typeface="Arial" panose="020B0604020202020204" pitchFamily="34" charset="0"/>
                <a:cs typeface="Arial" panose="020B0604020202020204" pitchFamily="34" charset="0"/>
              </a:rPr>
              <a:t>IFAC Papers Online</a:t>
            </a:r>
            <a:r>
              <a:rPr lang="en-US" sz="2000" i="0" u="none" strike="noStrike" dirty="0">
                <a:effectLst/>
                <a:latin typeface="Arial" panose="020B0604020202020204" pitchFamily="34" charset="0"/>
                <a:cs typeface="Arial" panose="020B0604020202020204" pitchFamily="34" charset="0"/>
              </a:rPr>
              <a:t>, 48(15), pp. 434-440. DOI 10.1016/j.ifacol.2018.10.031. </a:t>
            </a:r>
          </a:p>
        </p:txBody>
      </p:sp>
      <p:sp>
        <p:nvSpPr>
          <p:cNvPr id="214" name="AutoShape 24"/>
          <p:cNvSpPr>
            <a:spLocks noChangeArrowheads="1"/>
          </p:cNvSpPr>
          <p:nvPr/>
        </p:nvSpPr>
        <p:spPr bwMode="auto">
          <a:xfrm>
            <a:off x="32447102" y="17593731"/>
            <a:ext cx="11049000" cy="6142569"/>
          </a:xfrm>
          <a:prstGeom prst="roundRect">
            <a:avLst>
              <a:gd name="adj" fmla="val 8011"/>
            </a:avLst>
          </a:prstGeom>
          <a:noFill/>
          <a:ln w="127000">
            <a:solidFill>
              <a:schemeClr val="tx1"/>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82" name="AutoShape 24"/>
          <p:cNvSpPr>
            <a:spLocks noChangeArrowheads="1"/>
          </p:cNvSpPr>
          <p:nvPr/>
        </p:nvSpPr>
        <p:spPr bwMode="auto">
          <a:xfrm>
            <a:off x="32448626" y="24109858"/>
            <a:ext cx="11045952" cy="2159863"/>
          </a:xfrm>
          <a:prstGeom prst="roundRect">
            <a:avLst>
              <a:gd name="adj" fmla="val 15656"/>
            </a:avLst>
          </a:prstGeom>
          <a:noFill/>
          <a:ln w="127000">
            <a:solidFill>
              <a:schemeClr val="tx1"/>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98" name="Text Box 178"/>
          <p:cNvSpPr txBox="1">
            <a:spLocks noChangeArrowheads="1"/>
          </p:cNvSpPr>
          <p:nvPr/>
        </p:nvSpPr>
        <p:spPr bwMode="auto">
          <a:xfrm>
            <a:off x="32942402" y="24109859"/>
            <a:ext cx="100584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389438" eaLnBrk="0" hangingPunct="0">
              <a:defRPr sz="2400">
                <a:solidFill>
                  <a:schemeClr val="tx1"/>
                </a:solidFill>
                <a:latin typeface="Arial" charset="0"/>
              </a:defRPr>
            </a:lvl1pPr>
            <a:lvl2pPr marL="742950" indent="-285750" defTabSz="4389438" eaLnBrk="0" hangingPunct="0">
              <a:defRPr sz="2400">
                <a:solidFill>
                  <a:schemeClr val="tx1"/>
                </a:solidFill>
                <a:latin typeface="Arial" charset="0"/>
              </a:defRPr>
            </a:lvl2pPr>
            <a:lvl3pPr marL="1143000" indent="-228600" defTabSz="4389438" eaLnBrk="0" hangingPunct="0">
              <a:defRPr sz="2400">
                <a:solidFill>
                  <a:schemeClr val="tx1"/>
                </a:solidFill>
                <a:latin typeface="Arial" charset="0"/>
              </a:defRPr>
            </a:lvl3pPr>
            <a:lvl4pPr marL="1600200" indent="-228600" defTabSz="4389438" eaLnBrk="0" hangingPunct="0">
              <a:defRPr sz="2400">
                <a:solidFill>
                  <a:schemeClr val="tx1"/>
                </a:solidFill>
                <a:latin typeface="Arial" charset="0"/>
              </a:defRPr>
            </a:lvl4pPr>
            <a:lvl5pPr marL="2057400" indent="-228600" defTabSz="4389438" eaLnBrk="0" hangingPunct="0">
              <a:defRPr sz="2400">
                <a:solidFill>
                  <a:schemeClr val="tx1"/>
                </a:solidFill>
                <a:latin typeface="Arial" charset="0"/>
              </a:defRPr>
            </a:lvl5pPr>
            <a:lvl6pPr marL="2514600" indent="-228600" defTabSz="4389438" eaLnBrk="0" fontAlgn="base" hangingPunct="0">
              <a:spcBef>
                <a:spcPct val="0"/>
              </a:spcBef>
              <a:spcAft>
                <a:spcPct val="0"/>
              </a:spcAft>
              <a:defRPr sz="2400">
                <a:solidFill>
                  <a:schemeClr val="tx1"/>
                </a:solidFill>
                <a:latin typeface="Arial" charset="0"/>
              </a:defRPr>
            </a:lvl6pPr>
            <a:lvl7pPr marL="2971800" indent="-228600" defTabSz="4389438" eaLnBrk="0" fontAlgn="base" hangingPunct="0">
              <a:spcBef>
                <a:spcPct val="0"/>
              </a:spcBef>
              <a:spcAft>
                <a:spcPct val="0"/>
              </a:spcAft>
              <a:defRPr sz="2400">
                <a:solidFill>
                  <a:schemeClr val="tx1"/>
                </a:solidFill>
                <a:latin typeface="Arial" charset="0"/>
              </a:defRPr>
            </a:lvl7pPr>
            <a:lvl8pPr marL="3429000" indent="-228600" defTabSz="4389438" eaLnBrk="0" fontAlgn="base" hangingPunct="0">
              <a:spcBef>
                <a:spcPct val="0"/>
              </a:spcBef>
              <a:spcAft>
                <a:spcPct val="0"/>
              </a:spcAft>
              <a:defRPr sz="2400">
                <a:solidFill>
                  <a:schemeClr val="tx1"/>
                </a:solidFill>
                <a:latin typeface="Arial" charset="0"/>
              </a:defRPr>
            </a:lvl8pPr>
            <a:lvl9pPr marL="3886200" indent="-228600" defTabSz="4389438" eaLnBrk="0" fontAlgn="base" hangingPunct="0">
              <a:spcBef>
                <a:spcPct val="0"/>
              </a:spcBef>
              <a:spcAft>
                <a:spcPct val="0"/>
              </a:spcAft>
              <a:defRPr sz="2400">
                <a:solidFill>
                  <a:schemeClr val="tx1"/>
                </a:solidFill>
                <a:latin typeface="Arial" charset="0"/>
              </a:defRPr>
            </a:lvl9pPr>
          </a:lstStyle>
          <a:p>
            <a:pPr marL="0" marR="0" lvl="0" indent="0" algn="ctr" defTabSz="4389438" eaLnBrk="1" fontAlgn="auto" latinLnBrk="0" hangingPunct="1">
              <a:lnSpc>
                <a:spcPct val="100000"/>
              </a:lnSpc>
              <a:spcBef>
                <a:spcPct val="50000"/>
              </a:spcBef>
              <a:spcAft>
                <a:spcPts val="0"/>
              </a:spcAft>
              <a:buClrTx/>
              <a:buSzTx/>
              <a:buFontTx/>
              <a:buNone/>
              <a:tabLst/>
              <a:defRPr/>
            </a:pPr>
            <a:r>
              <a:rPr lang="en-US" sz="4400" b="1" kern="0" dirty="0">
                <a:solidFill>
                  <a:srgbClr val="130AC0"/>
                </a:solidFill>
                <a:latin typeface="Arial" panose="020B0604020202020204" pitchFamily="34" charset="0"/>
                <a:cs typeface="Arial" panose="020B0604020202020204" pitchFamily="34" charset="0"/>
              </a:rPr>
              <a:t>Acknowledgments</a:t>
            </a:r>
            <a:endParaRPr kumimoji="0" lang="en-US" sz="4400" b="1" i="0" u="none" strike="noStrike" kern="0" cap="none" spc="0" normalizeH="0" baseline="0" noProof="0" dirty="0">
              <a:ln>
                <a:noFill/>
              </a:ln>
              <a:solidFill>
                <a:srgbClr val="130AC0"/>
              </a:solidFill>
              <a:effectLst/>
              <a:uLnTx/>
              <a:uFillTx/>
              <a:latin typeface="Arial" panose="020B0604020202020204" pitchFamily="34" charset="0"/>
              <a:cs typeface="Arial" panose="020B0604020202020204" pitchFamily="34" charset="0"/>
            </a:endParaRPr>
          </a:p>
        </p:txBody>
      </p:sp>
      <p:sp>
        <p:nvSpPr>
          <p:cNvPr id="216" name="TextBox 68"/>
          <p:cNvSpPr txBox="1">
            <a:spLocks noChangeArrowheads="1"/>
          </p:cNvSpPr>
          <p:nvPr/>
        </p:nvSpPr>
        <p:spPr bwMode="auto">
          <a:xfrm>
            <a:off x="32595023" y="24805838"/>
            <a:ext cx="10753159" cy="1292662"/>
          </a:xfrm>
          <a:prstGeom prst="rect">
            <a:avLst/>
          </a:prstGeom>
          <a:noFill/>
          <a:ln w="9525">
            <a:noFill/>
            <a:miter lim="800000"/>
            <a:headEnd/>
            <a:tailEnd/>
          </a:ln>
        </p:spPr>
        <p:txBody>
          <a:bodyPr wrap="square">
            <a:spAutoFit/>
          </a:bodyPr>
          <a:lstStyle/>
          <a:p>
            <a:pPr algn="just" defTabSz="914400">
              <a:spcAft>
                <a:spcPts val="600"/>
              </a:spcAft>
              <a:defRPr/>
            </a:pPr>
            <a:r>
              <a:rPr kumimoji="0" lang="en-US" sz="260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This </a:t>
            </a:r>
            <a:r>
              <a:rPr kumimoji="0" lang="en-US" sz="2600" i="0" u="none" strike="noStrike" kern="0" cap="none" spc="0" normalizeH="0" noProof="0" dirty="0">
                <a:ln>
                  <a:noFill/>
                </a:ln>
                <a:solidFill>
                  <a:sysClr val="windowText" lastClr="000000"/>
                </a:solidFill>
                <a:effectLst/>
                <a:uLnTx/>
                <a:uFillTx/>
                <a:latin typeface="Arial" panose="020B0604020202020204" pitchFamily="34" charset="0"/>
                <a:cs typeface="Arial" panose="020B0604020202020204" pitchFamily="34" charset="0"/>
              </a:rPr>
              <a:t>project was </a:t>
            </a:r>
            <a:r>
              <a:rPr lang="en-US" sz="2600" kern="0" dirty="0">
                <a:solidFill>
                  <a:sysClr val="windowText" lastClr="000000"/>
                </a:solidFill>
                <a:latin typeface="Arial" panose="020B0604020202020204" pitchFamily="34" charset="0"/>
                <a:cs typeface="Arial" panose="020B0604020202020204" pitchFamily="34" charset="0"/>
              </a:rPr>
              <a:t>funded by NSF grant IIP-1918217 and the Union College Summer Research fund. W</a:t>
            </a:r>
            <a:r>
              <a:rPr kumimoji="0" lang="en-US" sz="260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e would like to thank the Aerogel Lab group for the guidance and advice throughout the research. </a:t>
            </a:r>
          </a:p>
        </p:txBody>
      </p:sp>
      <p:sp>
        <p:nvSpPr>
          <p:cNvPr id="174" name="Text Box 16"/>
          <p:cNvSpPr txBox="1">
            <a:spLocks noChangeArrowheads="1"/>
          </p:cNvSpPr>
          <p:nvPr/>
        </p:nvSpPr>
        <p:spPr bwMode="auto">
          <a:xfrm>
            <a:off x="12443344" y="5410200"/>
            <a:ext cx="18966412" cy="769441"/>
          </a:xfrm>
          <a:prstGeom prst="rect">
            <a:avLst/>
          </a:prstGeom>
          <a:solidFill>
            <a:srgbClr val="FFFFFF"/>
          </a:solidFill>
          <a:ln w="9525">
            <a:noFill/>
            <a:miter lim="800000"/>
            <a:headEnd/>
            <a:tailEnd/>
          </a:ln>
        </p:spPr>
        <p:txBody>
          <a:bodyPr wrap="square">
            <a:spAutoFit/>
          </a:bodyPr>
          <a:lstStyle/>
          <a:p>
            <a:pPr marL="0" marR="0" lvl="0" indent="0" algn="ctr" defTabSz="4389438" eaLnBrk="1" fontAlgn="auto" latinLnBrk="0" hangingPunct="1">
              <a:lnSpc>
                <a:spcPct val="100000"/>
              </a:lnSpc>
              <a:spcBef>
                <a:spcPct val="50000"/>
              </a:spcBef>
              <a:spcAft>
                <a:spcPts val="0"/>
              </a:spcAft>
              <a:buClrTx/>
              <a:buSzTx/>
              <a:buFontTx/>
              <a:buNone/>
              <a:tabLst/>
              <a:defRPr/>
            </a:pPr>
            <a:r>
              <a:rPr kumimoji="0" lang="en-US" sz="4400" b="1" i="0" u="none" strike="noStrike" kern="0" cap="none" spc="0" normalizeH="0" baseline="0" noProof="0" dirty="0">
                <a:ln>
                  <a:noFill/>
                </a:ln>
                <a:solidFill>
                  <a:srgbClr val="130AC0"/>
                </a:solidFill>
                <a:effectLst/>
                <a:uLnTx/>
                <a:uFillTx/>
                <a:latin typeface="Arial" panose="020B0604020202020204" pitchFamily="34" charset="0"/>
                <a:cs typeface="Arial" pitchFamily="34" charset="0"/>
              </a:rPr>
              <a:t>Methods</a:t>
            </a:r>
            <a:r>
              <a:rPr kumimoji="0" lang="en-US" sz="4400" b="1" i="0" u="none" strike="noStrike" kern="0" cap="none" spc="0" normalizeH="0" noProof="0" dirty="0">
                <a:ln>
                  <a:noFill/>
                </a:ln>
                <a:solidFill>
                  <a:srgbClr val="130AC0"/>
                </a:solidFill>
                <a:effectLst/>
                <a:uLnTx/>
                <a:uFillTx/>
                <a:latin typeface="Arial" panose="020B0604020202020204" pitchFamily="34" charset="0"/>
                <a:cs typeface="Arial" pitchFamily="34" charset="0"/>
              </a:rPr>
              <a:t> &amp; Procedures</a:t>
            </a:r>
            <a:endParaRPr kumimoji="0" lang="en-US" sz="4400" b="1" i="0" u="none" strike="noStrike" kern="0" cap="none" spc="0" normalizeH="0" baseline="0" noProof="0" dirty="0">
              <a:ln>
                <a:noFill/>
              </a:ln>
              <a:solidFill>
                <a:srgbClr val="130AC0"/>
              </a:solidFill>
              <a:effectLst/>
              <a:uLnTx/>
              <a:uFillTx/>
              <a:latin typeface="Arial" panose="020B0604020202020204" pitchFamily="34" charset="0"/>
              <a:cs typeface="Arial" pitchFamily="34" charset="0"/>
            </a:endParaRPr>
          </a:p>
        </p:txBody>
      </p:sp>
      <p:sp>
        <p:nvSpPr>
          <p:cNvPr id="175" name="Text Box 16"/>
          <p:cNvSpPr txBox="1">
            <a:spLocks noChangeArrowheads="1"/>
          </p:cNvSpPr>
          <p:nvPr/>
        </p:nvSpPr>
        <p:spPr bwMode="auto">
          <a:xfrm>
            <a:off x="19373850" y="14406290"/>
            <a:ext cx="5105400" cy="769441"/>
          </a:xfrm>
          <a:prstGeom prst="rect">
            <a:avLst/>
          </a:prstGeom>
          <a:solidFill>
            <a:srgbClr val="FFFFFF"/>
          </a:solidFill>
          <a:ln w="9525">
            <a:noFill/>
            <a:miter lim="800000"/>
            <a:headEnd/>
            <a:tailEnd/>
          </a:ln>
        </p:spPr>
        <p:txBody>
          <a:bodyPr wrap="square">
            <a:spAutoFit/>
          </a:bodyPr>
          <a:lstStyle/>
          <a:p>
            <a:pPr marL="0" marR="0" lvl="0" indent="0" algn="ctr" defTabSz="4389438" eaLnBrk="1" fontAlgn="auto" latinLnBrk="0" hangingPunct="1">
              <a:lnSpc>
                <a:spcPct val="100000"/>
              </a:lnSpc>
              <a:spcBef>
                <a:spcPct val="50000"/>
              </a:spcBef>
              <a:spcAft>
                <a:spcPts val="0"/>
              </a:spcAft>
              <a:buClrTx/>
              <a:buSzTx/>
              <a:buFontTx/>
              <a:buNone/>
              <a:tabLst/>
              <a:defRPr/>
            </a:pPr>
            <a:r>
              <a:rPr lang="en-US" sz="4400" b="1" kern="0" dirty="0">
                <a:solidFill>
                  <a:srgbClr val="130AC0"/>
                </a:solidFill>
                <a:latin typeface="Arial" panose="020B0604020202020204" pitchFamily="34" charset="0"/>
                <a:cs typeface="Arial" pitchFamily="34" charset="0"/>
              </a:rPr>
              <a:t>Data and Results</a:t>
            </a:r>
            <a:endParaRPr kumimoji="0" lang="en-US" sz="4400" b="1" i="0" u="none" strike="noStrike" kern="0" cap="none" spc="0" normalizeH="0" baseline="0" noProof="0" dirty="0">
              <a:ln>
                <a:noFill/>
              </a:ln>
              <a:solidFill>
                <a:srgbClr val="130AC0"/>
              </a:solidFill>
              <a:effectLst/>
              <a:uLnTx/>
              <a:uFillTx/>
              <a:latin typeface="Arial" pitchFamily="34" charset="0"/>
              <a:cs typeface="Arial" pitchFamily="34" charset="0"/>
            </a:endParaRPr>
          </a:p>
        </p:txBody>
      </p:sp>
      <p:sp>
        <p:nvSpPr>
          <p:cNvPr id="185" name="TextBox 68"/>
          <p:cNvSpPr txBox="1">
            <a:spLocks noChangeArrowheads="1"/>
          </p:cNvSpPr>
          <p:nvPr/>
        </p:nvSpPr>
        <p:spPr bwMode="auto">
          <a:xfrm>
            <a:off x="32967456" y="6134100"/>
            <a:ext cx="10008293" cy="10926068"/>
          </a:xfrm>
          <a:prstGeom prst="rect">
            <a:avLst/>
          </a:prstGeom>
          <a:noFill/>
          <a:ln w="9525">
            <a:noFill/>
            <a:miter lim="800000"/>
            <a:headEnd/>
            <a:tailEnd/>
          </a:ln>
        </p:spPr>
        <p:txBody>
          <a:bodyPr wrap="square">
            <a:spAutoFit/>
          </a:bodyPr>
          <a:lstStyle/>
          <a:p>
            <a:pPr marL="457200" indent="-457200" algn="just" defTabSz="914400">
              <a:spcAft>
                <a:spcPts val="1200"/>
              </a:spcAft>
              <a:buFont typeface="Wingdings" panose="05000000000000000000" pitchFamily="2" charset="2"/>
              <a:buChar char="Ø"/>
              <a:defRPr/>
            </a:pPr>
            <a:r>
              <a:rPr lang="en-US" sz="2800" kern="0" dirty="0">
                <a:solidFill>
                  <a:sysClr val="windowText" lastClr="000000"/>
                </a:solidFill>
                <a:latin typeface="Arial" panose="020B0604020202020204" pitchFamily="34" charset="0"/>
                <a:cs typeface="Arial" panose="020B0604020202020204" pitchFamily="34" charset="0"/>
              </a:rPr>
              <a:t>A large initial temperature rise is observed in the aerogel-based washcoats (Figs 4, 7). The temperature then levels off as the heat penetrates the cordierite layer (Fig 8).</a:t>
            </a:r>
          </a:p>
          <a:p>
            <a:pPr marL="457200" indent="-457200" algn="just" defTabSz="914400">
              <a:spcAft>
                <a:spcPts val="1200"/>
              </a:spcAft>
              <a:buFont typeface="Wingdings" panose="05000000000000000000" pitchFamily="2" charset="2"/>
              <a:buChar char="Ø"/>
              <a:defRPr/>
            </a:pPr>
            <a:r>
              <a:rPr lang="en-US" sz="2800" kern="0" dirty="0">
                <a:solidFill>
                  <a:sysClr val="windowText" lastClr="000000"/>
                </a:solidFill>
                <a:latin typeface="Arial" panose="020B0604020202020204" pitchFamily="34" charset="0"/>
                <a:cs typeface="Arial" panose="020B0604020202020204" pitchFamily="34" charset="0"/>
              </a:rPr>
              <a:t>A 20-µm-layer aerogel-based washcoat reaches light-off temperature 2-3 s faster than the alumina washcoat (an 8-17% decrease in light-off time). For a 100-µm-layer, the aerogel washcoats reach light off ~14 s faster (a 30% decrease in light-off time). See Fig 6.</a:t>
            </a:r>
          </a:p>
          <a:p>
            <a:pPr marL="457200" indent="-457200" algn="just" defTabSz="914400">
              <a:spcAft>
                <a:spcPts val="1200"/>
              </a:spcAft>
              <a:buFont typeface="Wingdings" panose="05000000000000000000" pitchFamily="2" charset="2"/>
              <a:buChar char="Ø"/>
              <a:defRPr/>
            </a:pPr>
            <a:r>
              <a:rPr lang="en-US" sz="2800" kern="0" dirty="0">
                <a:solidFill>
                  <a:sysClr val="windowText" lastClr="000000"/>
                </a:solidFill>
                <a:latin typeface="Arial" panose="020B0604020202020204" pitchFamily="34" charset="0"/>
                <a:cs typeface="Arial" panose="020B0604020202020204" pitchFamily="34" charset="0"/>
              </a:rPr>
              <a:t>Light-off time increases with washcoat layer thickness (Fig 6.)</a:t>
            </a:r>
          </a:p>
          <a:p>
            <a:pPr marL="457200" indent="-457200" algn="just" defTabSz="914400">
              <a:spcAft>
                <a:spcPts val="1200"/>
              </a:spcAft>
              <a:buFont typeface="Wingdings" panose="05000000000000000000" pitchFamily="2" charset="2"/>
              <a:buChar char="Ø"/>
              <a:defRPr/>
            </a:pPr>
            <a:r>
              <a:rPr lang="en-US" sz="2800" kern="0" dirty="0">
                <a:solidFill>
                  <a:sysClr val="windowText" lastClr="000000"/>
                </a:solidFill>
                <a:latin typeface="Arial" panose="020B0604020202020204" pitchFamily="34" charset="0"/>
                <a:cs typeface="Arial" panose="020B0604020202020204" pitchFamily="34" charset="0"/>
              </a:rPr>
              <a:t>If the overall wall thickness is kept the same, but thickness of the washcoat increases, the time to light-off for the aerogel washcoats is reduced by 28 s (300 </a:t>
            </a:r>
            <a:r>
              <a:rPr lang="en-US" sz="2800" kern="0" dirty="0" err="1">
                <a:solidFill>
                  <a:sysClr val="windowText" lastClr="000000"/>
                </a:solidFill>
                <a:latin typeface="Arial" panose="020B0604020202020204" pitchFamily="34" charset="0"/>
                <a:cs typeface="Arial" panose="020B0604020202020204" pitchFamily="34" charset="0"/>
              </a:rPr>
              <a:t>cpsi</a:t>
            </a:r>
            <a:r>
              <a:rPr lang="en-US" sz="2800" kern="0" dirty="0">
                <a:solidFill>
                  <a:sysClr val="windowText" lastClr="000000"/>
                </a:solidFill>
                <a:latin typeface="Arial" panose="020B0604020202020204" pitchFamily="34" charset="0"/>
                <a:cs typeface="Arial" panose="020B0604020202020204" pitchFamily="34" charset="0"/>
              </a:rPr>
              <a:t>) and by 16 s (400 </a:t>
            </a:r>
            <a:r>
              <a:rPr lang="en-US" sz="2800" kern="0" dirty="0" err="1">
                <a:solidFill>
                  <a:sysClr val="windowText" lastClr="000000"/>
                </a:solidFill>
                <a:latin typeface="Arial" panose="020B0604020202020204" pitchFamily="34" charset="0"/>
                <a:cs typeface="Arial" panose="020B0604020202020204" pitchFamily="34" charset="0"/>
              </a:rPr>
              <a:t>cpsi</a:t>
            </a:r>
            <a:r>
              <a:rPr lang="en-US" sz="2800" kern="0" dirty="0">
                <a:solidFill>
                  <a:sysClr val="windowText" lastClr="000000"/>
                </a:solidFill>
                <a:latin typeface="Arial" panose="020B0604020202020204" pitchFamily="34" charset="0"/>
                <a:cs typeface="Arial" panose="020B0604020202020204" pitchFamily="34" charset="0"/>
              </a:rPr>
              <a:t>) while the alumina washcoat light-off time only decreases by 0.7 s (Fig 7) </a:t>
            </a:r>
          </a:p>
          <a:p>
            <a:pPr marL="457200" indent="-457200" algn="just" defTabSz="914400">
              <a:spcAft>
                <a:spcPts val="1200"/>
              </a:spcAft>
              <a:buFont typeface="Wingdings" panose="05000000000000000000" pitchFamily="2" charset="2"/>
              <a:buChar char="Ø"/>
              <a:defRPr/>
            </a:pPr>
            <a:r>
              <a:rPr lang="en-US" sz="2800" kern="0" dirty="0">
                <a:solidFill>
                  <a:sysClr val="windowText" lastClr="000000"/>
                </a:solidFill>
                <a:latin typeface="Arial" panose="020B0604020202020204" pitchFamily="34" charset="0"/>
                <a:cs typeface="Arial" panose="020B0604020202020204" pitchFamily="34" charset="0"/>
              </a:rPr>
              <a:t>Similar trends were observed in the copper alumina and silica aerogel </a:t>
            </a:r>
            <a:r>
              <a:rPr lang="en-US" sz="2800" kern="0" dirty="0" err="1">
                <a:solidFill>
                  <a:sysClr val="windowText" lastClr="000000"/>
                </a:solidFill>
                <a:latin typeface="Arial" panose="020B0604020202020204" pitchFamily="34" charset="0"/>
                <a:cs typeface="Arial" panose="020B0604020202020204" pitchFamily="34" charset="0"/>
              </a:rPr>
              <a:t>washcoats</a:t>
            </a:r>
            <a:r>
              <a:rPr lang="en-US" sz="2800" kern="0" dirty="0">
                <a:solidFill>
                  <a:sysClr val="windowText" lastClr="000000"/>
                </a:solidFill>
                <a:latin typeface="Arial" panose="020B0604020202020204" pitchFamily="34" charset="0"/>
                <a:cs typeface="Arial" panose="020B0604020202020204" pitchFamily="34" charset="0"/>
              </a:rPr>
              <a:t>.</a:t>
            </a:r>
          </a:p>
          <a:p>
            <a:pPr marL="457200" indent="-457200" algn="just" defTabSz="914400">
              <a:spcAft>
                <a:spcPts val="1200"/>
              </a:spcAft>
              <a:buFont typeface="Wingdings" panose="05000000000000000000" pitchFamily="2" charset="2"/>
              <a:buChar char="Ø"/>
              <a:defRPr/>
            </a:pPr>
            <a:r>
              <a:rPr lang="en-US" sz="2800" kern="0" dirty="0">
                <a:solidFill>
                  <a:sysClr val="windowText" lastClr="000000"/>
                </a:solidFill>
                <a:latin typeface="Arial" panose="020B0604020202020204" pitchFamily="34" charset="0"/>
                <a:cs typeface="Arial" panose="020B0604020202020204" pitchFamily="34" charset="0"/>
              </a:rPr>
              <a:t>Although not shown, similar trends were observed for the 400 </a:t>
            </a:r>
            <a:r>
              <a:rPr lang="en-US" sz="2800" kern="0" dirty="0" err="1">
                <a:solidFill>
                  <a:sysClr val="windowText" lastClr="000000"/>
                </a:solidFill>
                <a:latin typeface="Arial" panose="020B0604020202020204" pitchFamily="34" charset="0"/>
                <a:cs typeface="Arial" panose="020B0604020202020204" pitchFamily="34" charset="0"/>
              </a:rPr>
              <a:t>cpsi</a:t>
            </a:r>
            <a:r>
              <a:rPr lang="en-US" sz="2800" kern="0" dirty="0">
                <a:solidFill>
                  <a:sysClr val="windowText" lastClr="000000"/>
                </a:solidFill>
                <a:latin typeface="Arial" panose="020B0604020202020204" pitchFamily="34" charset="0"/>
                <a:cs typeface="Arial" panose="020B0604020202020204" pitchFamily="34" charset="0"/>
              </a:rPr>
              <a:t> honeycomb; however, in all scenarios, the surface temperature of the 400 </a:t>
            </a:r>
            <a:r>
              <a:rPr lang="en-US" sz="2800" kern="0" dirty="0" err="1">
                <a:solidFill>
                  <a:sysClr val="windowText" lastClr="000000"/>
                </a:solidFill>
                <a:latin typeface="Arial" panose="020B0604020202020204" pitchFamily="34" charset="0"/>
                <a:cs typeface="Arial" panose="020B0604020202020204" pitchFamily="34" charset="0"/>
              </a:rPr>
              <a:t>cpsi</a:t>
            </a:r>
            <a:r>
              <a:rPr lang="en-US" sz="2800" kern="0" dirty="0">
                <a:solidFill>
                  <a:sysClr val="windowText" lastClr="000000"/>
                </a:solidFill>
                <a:latin typeface="Arial" panose="020B0604020202020204" pitchFamily="34" charset="0"/>
                <a:cs typeface="Arial" panose="020B0604020202020204" pitchFamily="34" charset="0"/>
              </a:rPr>
              <a:t> honeycomb reached light-off quicker. </a:t>
            </a:r>
          </a:p>
          <a:p>
            <a:pPr marL="457200" indent="-457200" algn="just" defTabSz="914400">
              <a:spcAft>
                <a:spcPts val="1200"/>
              </a:spcAft>
              <a:buFont typeface="Wingdings" panose="05000000000000000000" pitchFamily="2" charset="2"/>
              <a:buChar char="Ø"/>
              <a:defRPr/>
            </a:pPr>
            <a:r>
              <a:rPr lang="en-US" sz="2800" kern="0" dirty="0">
                <a:solidFill>
                  <a:sysClr val="windowText" lastClr="000000"/>
                </a:solidFill>
                <a:latin typeface="Arial" panose="020B0604020202020204" pitchFamily="34" charset="0"/>
                <a:cs typeface="Arial" panose="020B0604020202020204" pitchFamily="34" charset="0"/>
              </a:rPr>
              <a:t>A more realistic model with an exhaust temperature that increases with time showed similar results. </a:t>
            </a:r>
          </a:p>
        </p:txBody>
      </p:sp>
      <p:sp>
        <p:nvSpPr>
          <p:cNvPr id="188" name="AutoShape 24"/>
          <p:cNvSpPr>
            <a:spLocks noChangeArrowheads="1"/>
          </p:cNvSpPr>
          <p:nvPr/>
        </p:nvSpPr>
        <p:spPr bwMode="auto">
          <a:xfrm>
            <a:off x="452998" y="12122205"/>
            <a:ext cx="10969625" cy="20483954"/>
          </a:xfrm>
          <a:prstGeom prst="roundRect">
            <a:avLst>
              <a:gd name="adj" fmla="val 5626"/>
            </a:avLst>
          </a:prstGeom>
          <a:noFill/>
          <a:ln w="1270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89" name="Text Box 63"/>
          <p:cNvSpPr txBox="1">
            <a:spLocks noChangeArrowheads="1"/>
          </p:cNvSpPr>
          <p:nvPr/>
        </p:nvSpPr>
        <p:spPr bwMode="auto">
          <a:xfrm>
            <a:off x="908610" y="12230100"/>
            <a:ext cx="100584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389438" eaLnBrk="0" hangingPunct="0">
              <a:defRPr sz="2400">
                <a:solidFill>
                  <a:schemeClr val="tx1"/>
                </a:solidFill>
                <a:latin typeface="Arial" charset="0"/>
              </a:defRPr>
            </a:lvl1pPr>
            <a:lvl2pPr marL="742950" indent="-285750" defTabSz="4389438" eaLnBrk="0" hangingPunct="0">
              <a:defRPr sz="2400">
                <a:solidFill>
                  <a:schemeClr val="tx1"/>
                </a:solidFill>
                <a:latin typeface="Arial" charset="0"/>
              </a:defRPr>
            </a:lvl2pPr>
            <a:lvl3pPr marL="1143000" indent="-228600" defTabSz="4389438" eaLnBrk="0" hangingPunct="0">
              <a:defRPr sz="2400">
                <a:solidFill>
                  <a:schemeClr val="tx1"/>
                </a:solidFill>
                <a:latin typeface="Arial" charset="0"/>
              </a:defRPr>
            </a:lvl3pPr>
            <a:lvl4pPr marL="1600200" indent="-228600" defTabSz="4389438" eaLnBrk="0" hangingPunct="0">
              <a:defRPr sz="2400">
                <a:solidFill>
                  <a:schemeClr val="tx1"/>
                </a:solidFill>
                <a:latin typeface="Arial" charset="0"/>
              </a:defRPr>
            </a:lvl4pPr>
            <a:lvl5pPr marL="2057400" indent="-228600" defTabSz="4389438" eaLnBrk="0" hangingPunct="0">
              <a:defRPr sz="2400">
                <a:solidFill>
                  <a:schemeClr val="tx1"/>
                </a:solidFill>
                <a:latin typeface="Arial" charset="0"/>
              </a:defRPr>
            </a:lvl5pPr>
            <a:lvl6pPr marL="2514600" indent="-228600" defTabSz="4389438" eaLnBrk="0" fontAlgn="base" hangingPunct="0">
              <a:spcBef>
                <a:spcPct val="0"/>
              </a:spcBef>
              <a:spcAft>
                <a:spcPct val="0"/>
              </a:spcAft>
              <a:defRPr sz="2400">
                <a:solidFill>
                  <a:schemeClr val="tx1"/>
                </a:solidFill>
                <a:latin typeface="Arial" charset="0"/>
              </a:defRPr>
            </a:lvl6pPr>
            <a:lvl7pPr marL="2971800" indent="-228600" defTabSz="4389438" eaLnBrk="0" fontAlgn="base" hangingPunct="0">
              <a:spcBef>
                <a:spcPct val="0"/>
              </a:spcBef>
              <a:spcAft>
                <a:spcPct val="0"/>
              </a:spcAft>
              <a:defRPr sz="2400">
                <a:solidFill>
                  <a:schemeClr val="tx1"/>
                </a:solidFill>
                <a:latin typeface="Arial" charset="0"/>
              </a:defRPr>
            </a:lvl7pPr>
            <a:lvl8pPr marL="3429000" indent="-228600" defTabSz="4389438" eaLnBrk="0" fontAlgn="base" hangingPunct="0">
              <a:spcBef>
                <a:spcPct val="0"/>
              </a:spcBef>
              <a:spcAft>
                <a:spcPct val="0"/>
              </a:spcAft>
              <a:defRPr sz="2400">
                <a:solidFill>
                  <a:schemeClr val="tx1"/>
                </a:solidFill>
                <a:latin typeface="Arial" charset="0"/>
              </a:defRPr>
            </a:lvl8pPr>
            <a:lvl9pPr marL="3886200" indent="-228600" defTabSz="4389438" eaLnBrk="0" fontAlgn="base" hangingPunct="0">
              <a:spcBef>
                <a:spcPct val="0"/>
              </a:spcBef>
              <a:spcAft>
                <a:spcPct val="0"/>
              </a:spcAft>
              <a:defRPr sz="2400">
                <a:solidFill>
                  <a:schemeClr val="tx1"/>
                </a:solidFill>
                <a:latin typeface="Arial" charset="0"/>
              </a:defRPr>
            </a:lvl9pPr>
          </a:lstStyle>
          <a:p>
            <a:pPr marL="0" marR="0" lvl="0" indent="0" algn="ctr" defTabSz="4389438" eaLnBrk="1" fontAlgn="auto" latinLnBrk="0" hangingPunct="1">
              <a:lnSpc>
                <a:spcPct val="100000"/>
              </a:lnSpc>
              <a:spcBef>
                <a:spcPct val="50000"/>
              </a:spcBef>
              <a:spcAft>
                <a:spcPts val="0"/>
              </a:spcAft>
              <a:buClrTx/>
              <a:buSzTx/>
              <a:buFontTx/>
              <a:buNone/>
              <a:tabLst/>
              <a:defRPr/>
            </a:pPr>
            <a:r>
              <a:rPr kumimoji="0" lang="en-US" sz="4400" b="1" i="0" u="none" strike="noStrike" kern="0" cap="none" spc="0" normalizeH="0" baseline="0" noProof="0" dirty="0">
                <a:ln>
                  <a:noFill/>
                </a:ln>
                <a:solidFill>
                  <a:srgbClr val="130AC0"/>
                </a:solidFill>
                <a:effectLst/>
                <a:uLnTx/>
                <a:uFillTx/>
                <a:latin typeface="Arial" panose="020B0604020202020204" pitchFamily="34" charset="0"/>
                <a:cs typeface="Arial" panose="020B0604020202020204" pitchFamily="34" charset="0"/>
              </a:rPr>
              <a:t>Background</a:t>
            </a:r>
          </a:p>
        </p:txBody>
      </p:sp>
      <p:sp>
        <p:nvSpPr>
          <p:cNvPr id="191" name="AutoShape 24"/>
          <p:cNvSpPr>
            <a:spLocks noChangeArrowheads="1"/>
          </p:cNvSpPr>
          <p:nvPr/>
        </p:nvSpPr>
        <p:spPr bwMode="auto">
          <a:xfrm>
            <a:off x="32448626" y="26631900"/>
            <a:ext cx="11045952" cy="5920740"/>
          </a:xfrm>
          <a:prstGeom prst="roundRect">
            <a:avLst>
              <a:gd name="adj" fmla="val 7347"/>
            </a:avLst>
          </a:prstGeom>
          <a:noFill/>
          <a:ln w="1270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45" name="TextBox 105"/>
          <p:cNvSpPr txBox="1">
            <a:spLocks noChangeArrowheads="1"/>
          </p:cNvSpPr>
          <p:nvPr/>
        </p:nvSpPr>
        <p:spPr bwMode="auto">
          <a:xfrm>
            <a:off x="730302" y="12950963"/>
            <a:ext cx="10415016" cy="1986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lvl="0" algn="just" defTabSz="914400" eaLnBrk="1" hangingPunct="1">
              <a:defRPr/>
            </a:pPr>
            <a:r>
              <a:rPr lang="en-US" sz="2800" kern="0" dirty="0">
                <a:solidFill>
                  <a:srgbClr val="000000"/>
                </a:solidFill>
                <a:latin typeface="Arial" panose="020B0604020202020204" pitchFamily="34" charset="0"/>
                <a:cs typeface="Arial" panose="020B0604020202020204" pitchFamily="34" charset="0"/>
              </a:rPr>
              <a:t>Vehicle exhaust contributes to a significant amount of carbon monoxide (CO), nitrogen oxides (NO</a:t>
            </a:r>
            <a:r>
              <a:rPr lang="en-US" sz="2800" kern="0" baseline="-25000" dirty="0">
                <a:solidFill>
                  <a:srgbClr val="000000"/>
                </a:solidFill>
                <a:latin typeface="Arial" panose="020B0604020202020204" pitchFamily="34" charset="0"/>
                <a:cs typeface="Arial" panose="020B0604020202020204" pitchFamily="34" charset="0"/>
              </a:rPr>
              <a:t>x</a:t>
            </a:r>
            <a:r>
              <a:rPr lang="en-US" sz="2800" kern="0" dirty="0">
                <a:solidFill>
                  <a:srgbClr val="000000"/>
                </a:solidFill>
                <a:latin typeface="Arial" panose="020B0604020202020204" pitchFamily="34" charset="0"/>
                <a:cs typeface="Arial" panose="020B0604020202020204" pitchFamily="34" charset="0"/>
              </a:rPr>
              <a:t>) and unburnt hydro-carbons (HC) found in the atmosphere [2]. To reduce the pollutants released from automobiles, TWCs are used to enhance the reactions that convert harmful gases into less toxic gases through oxidation and reduction reactions. Catalytic converters are typically composed of an encased honeycomb ceramic structure covered with a catalyst washcoat (Figs 1, 2).</a:t>
            </a:r>
          </a:p>
          <a:p>
            <a:pPr lvl="0" algn="just" defTabSz="914400" eaLnBrk="1" hangingPunct="1">
              <a:defRPr/>
            </a:pPr>
            <a:endParaRPr lang="en-US" sz="2800" kern="0" dirty="0">
              <a:solidFill>
                <a:srgbClr val="000000"/>
              </a:solidFill>
              <a:latin typeface="Arial" panose="020B0604020202020204" pitchFamily="34" charset="0"/>
              <a:cs typeface="Arial" panose="020B0604020202020204" pitchFamily="34" charset="0"/>
            </a:endParaRPr>
          </a:p>
          <a:p>
            <a:pPr lvl="0" algn="just" defTabSz="914400" eaLnBrk="1" hangingPunct="1">
              <a:defRPr/>
            </a:pPr>
            <a:endParaRPr lang="en-US" sz="2800" kern="0" dirty="0">
              <a:solidFill>
                <a:srgbClr val="000000"/>
              </a:solidFill>
              <a:latin typeface="Arial" panose="020B0604020202020204" pitchFamily="34" charset="0"/>
              <a:cs typeface="Arial" panose="020B0604020202020204" pitchFamily="34" charset="0"/>
            </a:endParaRPr>
          </a:p>
          <a:p>
            <a:pPr lvl="0" algn="just" defTabSz="914400" eaLnBrk="1" hangingPunct="1">
              <a:defRPr/>
            </a:pPr>
            <a:endParaRPr lang="en-US" sz="2800" kern="0" dirty="0">
              <a:solidFill>
                <a:srgbClr val="000000"/>
              </a:solidFill>
              <a:latin typeface="Arial" panose="020B0604020202020204" pitchFamily="34" charset="0"/>
              <a:cs typeface="Arial" panose="020B0604020202020204" pitchFamily="34" charset="0"/>
            </a:endParaRPr>
          </a:p>
          <a:p>
            <a:pPr lvl="0" algn="just" defTabSz="914400" eaLnBrk="1" hangingPunct="1">
              <a:defRPr/>
            </a:pPr>
            <a:endParaRPr lang="en-US" sz="2800" kern="0" dirty="0">
              <a:solidFill>
                <a:srgbClr val="000000"/>
              </a:solidFill>
              <a:latin typeface="Arial" panose="020B0604020202020204" pitchFamily="34" charset="0"/>
              <a:cs typeface="Arial" panose="020B0604020202020204" pitchFamily="34" charset="0"/>
            </a:endParaRPr>
          </a:p>
          <a:p>
            <a:pPr lvl="0" algn="just" defTabSz="914400" eaLnBrk="1" hangingPunct="1">
              <a:defRPr/>
            </a:pPr>
            <a:endParaRPr lang="en-US" sz="2800" kern="0" dirty="0">
              <a:solidFill>
                <a:srgbClr val="000000"/>
              </a:solidFill>
              <a:latin typeface="Arial" panose="020B0604020202020204" pitchFamily="34" charset="0"/>
              <a:cs typeface="Arial" panose="020B0604020202020204" pitchFamily="34" charset="0"/>
            </a:endParaRPr>
          </a:p>
          <a:p>
            <a:pPr lvl="0" algn="just" defTabSz="914400" eaLnBrk="1" hangingPunct="1">
              <a:defRPr/>
            </a:pPr>
            <a:endParaRPr lang="en-US" sz="2800" kern="0" dirty="0">
              <a:solidFill>
                <a:srgbClr val="000000"/>
              </a:solidFill>
              <a:latin typeface="Arial" panose="020B0604020202020204" pitchFamily="34" charset="0"/>
              <a:cs typeface="Arial" panose="020B0604020202020204" pitchFamily="34" charset="0"/>
            </a:endParaRPr>
          </a:p>
          <a:p>
            <a:pPr lvl="0" algn="just" defTabSz="914400" eaLnBrk="1" hangingPunct="1">
              <a:defRPr/>
            </a:pPr>
            <a:endParaRPr lang="en-US" sz="2800" kern="0" dirty="0">
              <a:solidFill>
                <a:srgbClr val="000000"/>
              </a:solidFill>
              <a:latin typeface="Arial" panose="020B0604020202020204" pitchFamily="34" charset="0"/>
              <a:cs typeface="Arial" panose="020B0604020202020204" pitchFamily="34" charset="0"/>
            </a:endParaRPr>
          </a:p>
          <a:p>
            <a:pPr lvl="0" algn="just" defTabSz="914400" eaLnBrk="1" hangingPunct="1">
              <a:defRPr/>
            </a:pPr>
            <a:endParaRPr lang="en-US" sz="2800" kern="0" dirty="0">
              <a:solidFill>
                <a:srgbClr val="000000"/>
              </a:solidFill>
              <a:latin typeface="Arial" panose="020B0604020202020204" pitchFamily="34" charset="0"/>
              <a:cs typeface="Arial" panose="020B0604020202020204" pitchFamily="34" charset="0"/>
            </a:endParaRPr>
          </a:p>
          <a:p>
            <a:pPr lvl="0" algn="just" defTabSz="914400" eaLnBrk="1" hangingPunct="1">
              <a:defRPr/>
            </a:pPr>
            <a:endParaRPr lang="en-US" sz="2800" kern="0" dirty="0">
              <a:solidFill>
                <a:srgbClr val="000000"/>
              </a:solidFill>
              <a:latin typeface="Arial" panose="020B0604020202020204" pitchFamily="34" charset="0"/>
              <a:cs typeface="Arial" panose="020B0604020202020204" pitchFamily="34" charset="0"/>
            </a:endParaRPr>
          </a:p>
          <a:p>
            <a:pPr lvl="0" algn="just" defTabSz="914400" eaLnBrk="1" hangingPunct="1">
              <a:defRPr/>
            </a:pPr>
            <a:endParaRPr lang="en-US" sz="2800" kern="0" dirty="0">
              <a:solidFill>
                <a:srgbClr val="000000"/>
              </a:solidFill>
              <a:latin typeface="Arial" panose="020B0604020202020204" pitchFamily="34" charset="0"/>
              <a:cs typeface="Arial" panose="020B0604020202020204" pitchFamily="34" charset="0"/>
            </a:endParaRPr>
          </a:p>
          <a:p>
            <a:pPr marL="457200" lvl="0" indent="-457200" algn="just" defTabSz="914400" eaLnBrk="1" hangingPunct="1">
              <a:buFont typeface="Wingdings" panose="05000000000000000000" pitchFamily="2" charset="2"/>
              <a:buChar char="Ø"/>
              <a:defRPr/>
            </a:pPr>
            <a:endParaRPr lang="en-US" sz="2800" kern="0" dirty="0">
              <a:solidFill>
                <a:srgbClr val="000000"/>
              </a:solidFill>
              <a:latin typeface="Arial" panose="020B0604020202020204" pitchFamily="34" charset="0"/>
              <a:cs typeface="Arial" panose="020B0604020202020204" pitchFamily="34" charset="0"/>
            </a:endParaRPr>
          </a:p>
          <a:p>
            <a:pPr marL="640080" lvl="0" indent="-640080" algn="just" defTabSz="914400" eaLnBrk="1" hangingPunct="1">
              <a:buFont typeface="Wingdings" panose="05000000000000000000" pitchFamily="2" charset="2"/>
              <a:buChar char="Ø"/>
              <a:defRPr/>
            </a:pPr>
            <a:endParaRPr lang="en-US" sz="2800" kern="0" dirty="0">
              <a:solidFill>
                <a:srgbClr val="000000"/>
              </a:solidFill>
              <a:latin typeface="Arial" panose="020B0604020202020204" pitchFamily="34" charset="0"/>
              <a:cs typeface="Arial" panose="020B0604020202020204" pitchFamily="34" charset="0"/>
            </a:endParaRPr>
          </a:p>
          <a:p>
            <a:pPr marL="640080" indent="-640080" algn="just" defTabSz="914400" eaLnBrk="1" hangingPunct="1">
              <a:spcBef>
                <a:spcPts val="600"/>
              </a:spcBef>
              <a:buSzPct val="90000"/>
              <a:buFont typeface="Wingdings" panose="05000000000000000000" pitchFamily="2" charset="2"/>
              <a:buChar char="Ø"/>
              <a:defRPr/>
            </a:pPr>
            <a:endParaRPr lang="en-US" sz="2800" kern="0" dirty="0">
              <a:solidFill>
                <a:srgbClr val="000000"/>
              </a:solidFill>
              <a:latin typeface="Arial" panose="020B0604020202020204" pitchFamily="34" charset="0"/>
              <a:cs typeface="Arial" panose="020B0604020202020204" pitchFamily="34" charset="0"/>
            </a:endParaRPr>
          </a:p>
          <a:p>
            <a:pPr marL="640080" indent="-640080" algn="just" defTabSz="914400" eaLnBrk="1" hangingPunct="1">
              <a:spcBef>
                <a:spcPts val="1200"/>
              </a:spcBef>
              <a:buSzPct val="90000"/>
              <a:buFont typeface="Wingdings" panose="05000000000000000000" pitchFamily="2" charset="2"/>
              <a:buChar char="Ø"/>
              <a:defRPr/>
            </a:pPr>
            <a:r>
              <a:rPr lang="en-US" sz="2800" kern="0" dirty="0">
                <a:solidFill>
                  <a:srgbClr val="000000"/>
                </a:solidFill>
                <a:latin typeface="Arial" panose="020B0604020202020204" pitchFamily="34" charset="0"/>
                <a:cs typeface="Arial" panose="020B0604020202020204" pitchFamily="34" charset="0"/>
              </a:rPr>
              <a:t>Typically, the washcoat is made from alumina impregnated with noble metal catalysts such as platinum, palladium and rhodium; however, these metals are rare and expensive. </a:t>
            </a:r>
          </a:p>
          <a:p>
            <a:pPr marL="640080" indent="-640080" algn="just" defTabSz="914400" eaLnBrk="1" hangingPunct="1">
              <a:spcBef>
                <a:spcPts val="600"/>
              </a:spcBef>
              <a:buSzPct val="90000"/>
              <a:buFont typeface="Wingdings" panose="05000000000000000000" pitchFamily="2" charset="2"/>
              <a:buChar char="Ø"/>
              <a:defRPr/>
            </a:pPr>
            <a:r>
              <a:rPr lang="en-US" sz="2800" kern="0" dirty="0">
                <a:solidFill>
                  <a:srgbClr val="000000"/>
                </a:solidFill>
                <a:latin typeface="Arial" panose="020B0604020202020204" pitchFamily="34" charset="0"/>
                <a:cs typeface="Arial" panose="020B0604020202020204" pitchFamily="34" charset="0"/>
              </a:rPr>
              <a:t>The temperature at which there is a 50% conversion of the harmful gases is known as the light-off temperature. </a:t>
            </a:r>
          </a:p>
          <a:p>
            <a:pPr marL="640080" indent="-640080" algn="just" defTabSz="914400" eaLnBrk="1" hangingPunct="1">
              <a:spcBef>
                <a:spcPts val="600"/>
              </a:spcBef>
              <a:buSzPct val="90000"/>
              <a:buFont typeface="Wingdings" panose="05000000000000000000" pitchFamily="2" charset="2"/>
              <a:buChar char="Ø"/>
              <a:defRPr/>
            </a:pPr>
            <a:r>
              <a:rPr lang="en-US" sz="2800" kern="0" dirty="0">
                <a:solidFill>
                  <a:srgbClr val="000000"/>
                </a:solidFill>
                <a:latin typeface="Arial" panose="020B0604020202020204" pitchFamily="34" charset="0"/>
                <a:cs typeface="Arial" panose="020B0604020202020204" pitchFamily="34" charset="0"/>
              </a:rPr>
              <a:t>Minimizing the time that it takes to reach the light-off temp-</a:t>
            </a:r>
            <a:r>
              <a:rPr lang="en-US" sz="2800" kern="0" dirty="0" err="1">
                <a:solidFill>
                  <a:srgbClr val="000000"/>
                </a:solidFill>
                <a:latin typeface="Arial" panose="020B0604020202020204" pitchFamily="34" charset="0"/>
                <a:cs typeface="Arial" panose="020B0604020202020204" pitchFamily="34" charset="0"/>
              </a:rPr>
              <a:t>erature</a:t>
            </a:r>
            <a:r>
              <a:rPr lang="en-US" sz="2800" kern="0" dirty="0">
                <a:solidFill>
                  <a:srgbClr val="000000"/>
                </a:solidFill>
                <a:latin typeface="Arial" panose="020B0604020202020204" pitchFamily="34" charset="0"/>
                <a:cs typeface="Arial" panose="020B0604020202020204" pitchFamily="34" charset="0"/>
              </a:rPr>
              <a:t> can significantly reduce pollutant emission.</a:t>
            </a:r>
          </a:p>
          <a:p>
            <a:pPr lvl="0" algn="just" defTabSz="914400" eaLnBrk="1" hangingPunct="1">
              <a:defRPr/>
            </a:pPr>
            <a:r>
              <a:rPr lang="en-US" sz="2800" kern="0" dirty="0">
                <a:solidFill>
                  <a:srgbClr val="000000"/>
                </a:solidFill>
                <a:latin typeface="Arial" panose="020B0604020202020204" pitchFamily="34" charset="0"/>
                <a:cs typeface="Arial" panose="020B0604020202020204" pitchFamily="34" charset="0"/>
              </a:rPr>
              <a:t>	</a:t>
            </a:r>
          </a:p>
          <a:p>
            <a:pPr lvl="0" algn="just" defTabSz="914400" eaLnBrk="1" hangingPunct="1">
              <a:defRPr/>
            </a:pPr>
            <a:r>
              <a:rPr lang="en-US" sz="2800" kern="0" dirty="0">
                <a:solidFill>
                  <a:srgbClr val="000000"/>
                </a:solidFill>
                <a:latin typeface="Arial" panose="020B0604020202020204" pitchFamily="34" charset="0"/>
                <a:cs typeface="Arial" panose="020B0604020202020204" pitchFamily="34" charset="0"/>
              </a:rPr>
              <a:t>A number of investigators have developed numerical models of catalytic converter performance; however, they are complex, and include both the heat and mass transfer that occurs in the converter. Joshi et al. [5] developed a model that generalizes the two-phase model and uses two modes at each axial position and includes heat and mass transfer between the solid channel and the exhaust. External heat and mass transfer coefficients are used based on previously developed correlations. </a:t>
            </a:r>
            <a:r>
              <a:rPr lang="en-US" sz="2800" kern="0" dirty="0" err="1">
                <a:solidFill>
                  <a:srgbClr val="000000"/>
                </a:solidFill>
                <a:latin typeface="Arial" panose="020B0604020202020204" pitchFamily="34" charset="0"/>
                <a:cs typeface="Arial" panose="020B0604020202020204" pitchFamily="34" charset="0"/>
              </a:rPr>
              <a:t>Sebataini</a:t>
            </a:r>
            <a:r>
              <a:rPr lang="en-US" sz="2800" kern="0" dirty="0">
                <a:solidFill>
                  <a:srgbClr val="000000"/>
                </a:solidFill>
                <a:latin typeface="Arial" panose="020B0604020202020204" pitchFamily="34" charset="0"/>
                <a:cs typeface="Arial" panose="020B0604020202020204" pitchFamily="34" charset="0"/>
              </a:rPr>
              <a:t> et al. [6] present a 1D temperature model that simulates the thermal dynamics inside the catalyst. Two sub-models are included: oxygen storage model and catalyst thermal model. </a:t>
            </a:r>
          </a:p>
          <a:p>
            <a:pPr lvl="0" algn="just" defTabSz="914400" eaLnBrk="1" hangingPunct="1">
              <a:defRPr/>
            </a:pPr>
            <a:endParaRPr lang="en-US" sz="2800" kern="0" dirty="0">
              <a:solidFill>
                <a:srgbClr val="000000"/>
              </a:solidFill>
              <a:latin typeface="Arial" panose="020B0604020202020204" pitchFamily="34" charset="0"/>
              <a:cs typeface="Arial" panose="020B0604020202020204" pitchFamily="34" charset="0"/>
            </a:endParaRPr>
          </a:p>
          <a:p>
            <a:pPr lvl="0" algn="just" defTabSz="914400" eaLnBrk="1" hangingPunct="1">
              <a:defRPr/>
            </a:pPr>
            <a:r>
              <a:rPr lang="en-US" sz="2800" kern="0" dirty="0">
                <a:solidFill>
                  <a:srgbClr val="000000"/>
                </a:solidFill>
                <a:latin typeface="Arial" panose="020B0604020202020204" pitchFamily="34" charset="0"/>
                <a:cs typeface="Arial" panose="020B0604020202020204" pitchFamily="34" charset="0"/>
              </a:rPr>
              <a:t>The goal of this work was to focus on the transient thermal behavior as the TWC heats up through the use of a finite difference heat transfer model.</a:t>
            </a:r>
          </a:p>
        </p:txBody>
      </p:sp>
      <p:sp>
        <p:nvSpPr>
          <p:cNvPr id="46" name="AutoShape 24"/>
          <p:cNvSpPr>
            <a:spLocks noChangeArrowheads="1"/>
          </p:cNvSpPr>
          <p:nvPr/>
        </p:nvSpPr>
        <p:spPr bwMode="auto">
          <a:xfrm>
            <a:off x="11944350" y="14285227"/>
            <a:ext cx="19964400" cy="18221091"/>
          </a:xfrm>
          <a:prstGeom prst="roundRect">
            <a:avLst>
              <a:gd name="adj" fmla="val 3003"/>
            </a:avLst>
          </a:prstGeom>
          <a:noFill/>
          <a:ln w="127000">
            <a:solidFill>
              <a:schemeClr val="tx1"/>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A6AAE770-FF6C-4167-AE05-7F7B94B42ED2}"/>
              </a:ext>
            </a:extLst>
          </p:cNvPr>
          <p:cNvPicPr>
            <a:picLocks noChangeAspect="1"/>
          </p:cNvPicPr>
          <p:nvPr/>
        </p:nvPicPr>
        <p:blipFill rotWithShape="1">
          <a:blip r:embed="rId3">
            <a:duotone>
              <a:prstClr val="black"/>
              <a:srgbClr val="1F497D">
                <a:tint val="45000"/>
                <a:satMod val="400000"/>
              </a:srgbClr>
            </a:duotone>
            <a:extLst>
              <a:ext uri="{BEBA8EAE-BF5A-486C-A8C5-ECC9F3942E4B}">
                <a14:imgProps xmlns:a14="http://schemas.microsoft.com/office/drawing/2010/main">
                  <a14:imgLayer r:embed="rId4">
                    <a14:imgEffect>
                      <a14:backgroundRemoval t="7488" b="67394" l="10000" r="90000">
                        <a14:foregroundMark x1="58088" y1="49843" x2="58088" y2="49843"/>
                        <a14:foregroundMark x1="60662" y1="49843" x2="60662" y2="49843"/>
                        <a14:foregroundMark x1="65257" y1="49530" x2="65257" y2="49530"/>
                        <a14:foregroundMark x1="73529" y1="49530" x2="73529" y2="49530"/>
                        <a14:foregroundMark x1="69485" y1="49530" x2="69485" y2="49530"/>
                        <a14:foregroundMark x1="79963" y1="49530" x2="79963" y2="49530"/>
                        <a14:foregroundMark x1="76287" y1="49843" x2="76287" y2="49843"/>
                        <a14:foregroundMark x1="82721" y1="50157" x2="82721" y2="50157"/>
                        <a14:foregroundMark x1="85846" y1="49530" x2="85846" y2="49530"/>
                        <a14:foregroundMark x1="87868" y1="49530" x2="87868" y2="49530"/>
                        <a14:foregroundMark x1="49265" y1="49530" x2="49265" y2="49530"/>
                        <a14:foregroundMark x1="53493" y1="49530" x2="53493" y2="49530"/>
                        <a14:foregroundMark x1="44118" y1="49530" x2="44118" y2="49530"/>
                        <a14:foregroundMark x1="26287" y1="49530" x2="26287" y2="49530"/>
                        <a14:foregroundMark x1="31250" y1="49530" x2="31250" y2="49530"/>
                        <a14:foregroundMark x1="36213" y1="49530" x2="36213" y2="49530"/>
                        <a14:foregroundMark x1="40441" y1="49216" x2="40441" y2="49216"/>
                        <a14:foregroundMark x1="17463" y1="49843" x2="17463" y2="49843"/>
                        <a14:foregroundMark x1="22243" y1="49530" x2="22243" y2="49530"/>
                        <a14:foregroundMark x1="13235" y1="49843" x2="13235" y2="49843"/>
                        <a14:foregroundMark x1="15257" y1="40439" x2="15257" y2="40439"/>
                        <a14:foregroundMark x1="36213" y1="29781" x2="36213" y2="29781"/>
                        <a14:foregroundMark x1="50919" y1="31661" x2="50919" y2="31661"/>
                        <a14:foregroundMark x1="56618" y1="32915" x2="56618" y2="32915"/>
                        <a14:foregroundMark x1="18382" y1="54232" x2="18382" y2="54232"/>
                        <a14:foregroundMark x1="25368" y1="57367" x2="25368" y2="57367"/>
                        <a14:foregroundMark x1="38971" y1="59248" x2="38971" y2="59248"/>
                        <a14:foregroundMark x1="49816" y1="57367" x2="49816" y2="57367"/>
                        <a14:foregroundMark x1="60110" y1="62696" x2="60110" y2="62696"/>
                        <a14:foregroundMark x1="70221" y1="59248" x2="70221" y2="59248"/>
                        <a14:foregroundMark x1="82904" y1="58934" x2="82904" y2="58934"/>
                        <a14:foregroundMark x1="86029" y1="54545" x2="86029" y2="54545"/>
                        <a14:backgroundMark x1="82721" y1="51097" x2="82721" y2="51097"/>
                      </a14:backgroundRemoval>
                    </a14:imgEffect>
                  </a14:imgLayer>
                </a14:imgProps>
              </a:ext>
              <a:ext uri="{28A0092B-C50C-407E-A947-70E740481C1C}">
                <a14:useLocalDpi xmlns:a14="http://schemas.microsoft.com/office/drawing/2010/main" val="0"/>
              </a:ext>
            </a:extLst>
          </a:blip>
          <a:srcRect b="25118"/>
          <a:stretch/>
        </p:blipFill>
        <p:spPr>
          <a:xfrm>
            <a:off x="36538941" y="497631"/>
            <a:ext cx="7352259" cy="3228424"/>
          </a:xfrm>
          <a:prstGeom prst="rect">
            <a:avLst/>
          </a:prstGeom>
        </p:spPr>
      </p:pic>
      <p:pic>
        <p:nvPicPr>
          <p:cNvPr id="3" name="Picture 14" descr="spheres">
            <a:extLst>
              <a:ext uri="{FF2B5EF4-FFF2-40B4-BE49-F238E27FC236}">
                <a16:creationId xmlns:a16="http://schemas.microsoft.com/office/drawing/2014/main" id="{25238429-1E86-491D-AEEA-ECD810B1E280}"/>
              </a:ext>
            </a:extLst>
          </p:cNvPr>
          <p:cNvPicPr>
            <a:picLocks noChangeAspect="1" noChangeArrowheads="1"/>
          </p:cNvPicPr>
          <p:nvPr/>
        </p:nvPicPr>
        <p:blipFill>
          <a:blip r:embed="rId5">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895540" y="353769"/>
            <a:ext cx="4266991" cy="3446974"/>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graphicFrame>
        <p:nvGraphicFramePr>
          <p:cNvPr id="9" name="Table 10">
            <a:extLst>
              <a:ext uri="{FF2B5EF4-FFF2-40B4-BE49-F238E27FC236}">
                <a16:creationId xmlns:a16="http://schemas.microsoft.com/office/drawing/2014/main" id="{BC3ABC0D-6642-40EF-B3C8-1B8D4F6E7C42}"/>
              </a:ext>
            </a:extLst>
          </p:cNvPr>
          <p:cNvGraphicFramePr>
            <a:graphicFrameLocks noGrp="1"/>
          </p:cNvGraphicFramePr>
          <p:nvPr/>
        </p:nvGraphicFramePr>
        <p:xfrm>
          <a:off x="23990647" y="11709491"/>
          <a:ext cx="4727988" cy="2159000"/>
        </p:xfrm>
        <a:graphic>
          <a:graphicData uri="http://schemas.openxmlformats.org/drawingml/2006/table">
            <a:tbl>
              <a:tblPr firstRow="1" bandRow="1">
                <a:tableStyleId>{5940675A-B579-460E-94D1-54222C63F5DA}</a:tableStyleId>
              </a:tblPr>
              <a:tblGrid>
                <a:gridCol w="1683902">
                  <a:extLst>
                    <a:ext uri="{9D8B030D-6E8A-4147-A177-3AD203B41FA5}">
                      <a16:colId xmlns:a16="http://schemas.microsoft.com/office/drawing/2014/main" val="3334926861"/>
                    </a:ext>
                  </a:extLst>
                </a:gridCol>
                <a:gridCol w="3044086">
                  <a:extLst>
                    <a:ext uri="{9D8B030D-6E8A-4147-A177-3AD203B41FA5}">
                      <a16:colId xmlns:a16="http://schemas.microsoft.com/office/drawing/2014/main" val="3207042926"/>
                    </a:ext>
                  </a:extLst>
                </a:gridCol>
              </a:tblGrid>
              <a:tr h="0">
                <a:tc>
                  <a:txBody>
                    <a:bodyPr/>
                    <a:lstStyle/>
                    <a:p>
                      <a:pPr algn="ctr" rtl="0" fontAlgn="ctr">
                        <a:spcBef>
                          <a:spcPts val="0"/>
                        </a:spcBef>
                        <a:spcAft>
                          <a:spcPts val="0"/>
                        </a:spcAft>
                      </a:pPr>
                      <a:r>
                        <a:rPr lang="en-US" sz="2000" b="1" i="0" u="none" strike="noStrike" dirty="0">
                          <a:solidFill>
                            <a:srgbClr val="000000"/>
                          </a:solidFill>
                          <a:effectLst/>
                          <a:latin typeface="Arial" panose="020B0604020202020204" pitchFamily="34" charset="0"/>
                          <a:cs typeface="Arial" panose="020B0604020202020204" pitchFamily="34" charset="0"/>
                        </a:rPr>
                        <a:t>L1 (µm)</a:t>
                      </a: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20 </a:t>
                      </a:r>
                      <a:endParaRPr lang="en-US" sz="2000" dirty="0">
                        <a:effectLst/>
                        <a:latin typeface="Arial" panose="020B0604020202020204" pitchFamily="34" charset="0"/>
                        <a:cs typeface="Arial" panose="020B0604020202020204" pitchFamily="34" charset="0"/>
                      </a:endParaRPr>
                    </a:p>
                  </a:txBody>
                  <a:tcPr marL="63500" marR="63500" marT="63500" marB="63500" anchor="ctr"/>
                </a:tc>
                <a:extLst>
                  <a:ext uri="{0D108BD9-81ED-4DB2-BD59-A6C34878D82A}">
                    <a16:rowId xmlns:a16="http://schemas.microsoft.com/office/drawing/2014/main" val="383660509"/>
                  </a:ext>
                </a:extLst>
              </a:tr>
              <a:tr h="0">
                <a:tc>
                  <a:txBody>
                    <a:bodyPr/>
                    <a:lstStyle/>
                    <a:p>
                      <a:pPr algn="ctr" rtl="0" fontAlgn="ctr">
                        <a:spcBef>
                          <a:spcPts val="0"/>
                        </a:spcBef>
                        <a:spcAft>
                          <a:spcPts val="0"/>
                        </a:spcAft>
                      </a:pPr>
                      <a:r>
                        <a:rPr lang="en-US" sz="2000" b="1" i="0" u="none" strike="noStrike" dirty="0">
                          <a:solidFill>
                            <a:srgbClr val="000000"/>
                          </a:solidFill>
                          <a:effectLst/>
                          <a:latin typeface="Arial" panose="020B0604020202020204" pitchFamily="34" charset="0"/>
                          <a:cs typeface="Arial" panose="020B0604020202020204" pitchFamily="34" charset="0"/>
                        </a:rPr>
                        <a:t>L2 (µm)</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fi-FI" sz="2000" b="0" i="0" u="none" strike="noStrike" dirty="0">
                          <a:solidFill>
                            <a:srgbClr val="000000"/>
                          </a:solidFill>
                          <a:effectLst/>
                          <a:latin typeface="Arial" panose="020B0604020202020204" pitchFamily="34" charset="0"/>
                          <a:cs typeface="Arial" panose="020B0604020202020204" pitchFamily="34" charset="0"/>
                        </a:rPr>
                        <a:t>150 (300), 75 (400)</a:t>
                      </a:r>
                      <a:endParaRPr lang="fi-FI" sz="2000" dirty="0">
                        <a:effectLst/>
                        <a:latin typeface="Arial" panose="020B0604020202020204" pitchFamily="34" charset="0"/>
                        <a:cs typeface="Arial" panose="020B0604020202020204" pitchFamily="34" charset="0"/>
                      </a:endParaRPr>
                    </a:p>
                  </a:txBody>
                  <a:tcPr marL="63500" marR="63500" marT="63500" marB="63500" anchor="ctr"/>
                </a:tc>
                <a:extLst>
                  <a:ext uri="{0D108BD9-81ED-4DB2-BD59-A6C34878D82A}">
                    <a16:rowId xmlns:a16="http://schemas.microsoft.com/office/drawing/2014/main" val="848065377"/>
                  </a:ext>
                </a:extLst>
              </a:tr>
              <a:tr h="0">
                <a:tc>
                  <a:txBody>
                    <a:bodyPr/>
                    <a:lstStyle/>
                    <a:p>
                      <a:pPr algn="ctr" rtl="0" fontAlgn="ctr">
                        <a:spcBef>
                          <a:spcPts val="0"/>
                        </a:spcBef>
                        <a:spcAft>
                          <a:spcPts val="0"/>
                        </a:spcAft>
                      </a:pPr>
                      <a:r>
                        <a:rPr lang="en-US" sz="2000" b="1" i="0" u="none" strike="noStrike" dirty="0" err="1">
                          <a:solidFill>
                            <a:srgbClr val="000000"/>
                          </a:solidFill>
                          <a:effectLst/>
                          <a:latin typeface="Arial" panose="020B0604020202020204" pitchFamily="34" charset="0"/>
                          <a:cs typeface="Arial" panose="020B0604020202020204" pitchFamily="34" charset="0"/>
                        </a:rPr>
                        <a:t>T</a:t>
                      </a:r>
                      <a:r>
                        <a:rPr lang="en-US" sz="2000" b="1" i="0" u="none" strike="noStrike" baseline="-25000" dirty="0" err="1">
                          <a:solidFill>
                            <a:srgbClr val="000000"/>
                          </a:solidFill>
                          <a:effectLst/>
                          <a:latin typeface="Arial" panose="020B0604020202020204" pitchFamily="34" charset="0"/>
                          <a:cs typeface="Arial" panose="020B0604020202020204" pitchFamily="34" charset="0"/>
                        </a:rPr>
                        <a:t>initial</a:t>
                      </a:r>
                      <a:r>
                        <a:rPr lang="en-US" sz="2000" b="1" i="0" u="none" strike="noStrike" baseline="-25000" dirty="0">
                          <a:solidFill>
                            <a:srgbClr val="000000"/>
                          </a:solidFill>
                          <a:effectLst/>
                          <a:latin typeface="Arial" panose="020B0604020202020204" pitchFamily="34" charset="0"/>
                          <a:cs typeface="Arial" panose="020B0604020202020204" pitchFamily="34" charset="0"/>
                        </a:rPr>
                        <a:t> </a:t>
                      </a:r>
                      <a:r>
                        <a:rPr lang="en-US" sz="2000" b="1" i="0" u="none" strike="noStrike" dirty="0">
                          <a:solidFill>
                            <a:srgbClr val="000000"/>
                          </a:solidFill>
                          <a:effectLst/>
                          <a:latin typeface="Arial" panose="020B0604020202020204" pitchFamily="34" charset="0"/>
                          <a:cs typeface="Arial" panose="020B0604020202020204" pitchFamily="34" charset="0"/>
                        </a:rPr>
                        <a:t>(K)</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300</a:t>
                      </a:r>
                      <a:endParaRPr lang="en-US" sz="2000" dirty="0">
                        <a:effectLst/>
                        <a:latin typeface="Arial" panose="020B0604020202020204" pitchFamily="34" charset="0"/>
                        <a:cs typeface="Arial" panose="020B0604020202020204" pitchFamily="34" charset="0"/>
                      </a:endParaRPr>
                    </a:p>
                  </a:txBody>
                  <a:tcPr marL="63500" marR="63500" marT="63500" marB="63500" anchor="ctr"/>
                </a:tc>
                <a:extLst>
                  <a:ext uri="{0D108BD9-81ED-4DB2-BD59-A6C34878D82A}">
                    <a16:rowId xmlns:a16="http://schemas.microsoft.com/office/drawing/2014/main" val="3096860575"/>
                  </a:ext>
                </a:extLst>
              </a:tr>
              <a:tr h="0">
                <a:tc>
                  <a:txBody>
                    <a:bodyPr/>
                    <a:lstStyle/>
                    <a:p>
                      <a:pPr algn="ctr" rtl="0" fontAlgn="ctr">
                        <a:spcBef>
                          <a:spcPts val="0"/>
                        </a:spcBef>
                        <a:spcAft>
                          <a:spcPts val="0"/>
                        </a:spcAft>
                      </a:pPr>
                      <a:r>
                        <a:rPr lang="en-US" sz="2000" b="1" i="0" u="none" strike="noStrike" dirty="0" err="1">
                          <a:solidFill>
                            <a:srgbClr val="000000"/>
                          </a:solidFill>
                          <a:effectLst/>
                          <a:latin typeface="Arial" panose="020B0604020202020204" pitchFamily="34" charset="0"/>
                          <a:cs typeface="Arial" panose="020B0604020202020204" pitchFamily="34" charset="0"/>
                        </a:rPr>
                        <a:t>T</a:t>
                      </a:r>
                      <a:r>
                        <a:rPr lang="en-US" sz="2000" b="1" i="0" u="none" strike="noStrike" baseline="-25000" dirty="0" err="1">
                          <a:solidFill>
                            <a:srgbClr val="000000"/>
                          </a:solidFill>
                          <a:effectLst/>
                          <a:latin typeface="Arial" panose="020B0604020202020204" pitchFamily="34" charset="0"/>
                          <a:cs typeface="Arial" panose="020B0604020202020204" pitchFamily="34" charset="0"/>
                        </a:rPr>
                        <a:t>inf</a:t>
                      </a:r>
                      <a:r>
                        <a:rPr lang="en-US" sz="2000" b="1" i="0" u="none" strike="noStrike" dirty="0">
                          <a:solidFill>
                            <a:srgbClr val="000000"/>
                          </a:solidFill>
                          <a:effectLst/>
                          <a:latin typeface="Arial" panose="020B0604020202020204" pitchFamily="34" charset="0"/>
                          <a:cs typeface="Arial" panose="020B0604020202020204" pitchFamily="34" charset="0"/>
                        </a:rPr>
                        <a:t> (K)</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600</a:t>
                      </a:r>
                      <a:endParaRPr lang="en-US" sz="2000" dirty="0">
                        <a:effectLst/>
                        <a:latin typeface="Arial" panose="020B0604020202020204" pitchFamily="34" charset="0"/>
                        <a:cs typeface="Arial" panose="020B0604020202020204" pitchFamily="34" charset="0"/>
                      </a:endParaRPr>
                    </a:p>
                  </a:txBody>
                  <a:tcPr marL="63500" marR="63500" marT="63500" marB="63500" anchor="ctr"/>
                </a:tc>
                <a:extLst>
                  <a:ext uri="{0D108BD9-81ED-4DB2-BD59-A6C34878D82A}">
                    <a16:rowId xmlns:a16="http://schemas.microsoft.com/office/drawing/2014/main" val="1212527001"/>
                  </a:ext>
                </a:extLst>
              </a:tr>
              <a:tr h="0">
                <a:tc>
                  <a:txBody>
                    <a:bodyPr/>
                    <a:lstStyle/>
                    <a:p>
                      <a:pPr algn="ctr" rtl="0" fontAlgn="ctr">
                        <a:spcBef>
                          <a:spcPts val="0"/>
                        </a:spcBef>
                        <a:spcAft>
                          <a:spcPts val="0"/>
                        </a:spcAft>
                      </a:pPr>
                      <a:r>
                        <a:rPr lang="en-US" sz="2000" b="1" i="0" u="none" strike="noStrike" dirty="0">
                          <a:solidFill>
                            <a:srgbClr val="000000"/>
                          </a:solidFill>
                          <a:effectLst/>
                          <a:latin typeface="Arial" panose="020B0604020202020204" pitchFamily="34" charset="0"/>
                          <a:cs typeface="Arial" panose="020B0604020202020204" pitchFamily="34" charset="0"/>
                        </a:rPr>
                        <a:t>h (W/m</a:t>
                      </a:r>
                      <a:r>
                        <a:rPr lang="en-US" sz="2000" b="1" i="0" u="none" strike="noStrike" baseline="30000" dirty="0">
                          <a:solidFill>
                            <a:srgbClr val="000000"/>
                          </a:solidFill>
                          <a:effectLst/>
                          <a:latin typeface="Arial" panose="020B0604020202020204" pitchFamily="34" charset="0"/>
                          <a:cs typeface="Arial" panose="020B0604020202020204" pitchFamily="34" charset="0"/>
                        </a:rPr>
                        <a:t>2</a:t>
                      </a:r>
                      <a:r>
                        <a:rPr lang="en-US" sz="2000" b="1" i="0" u="none" strike="noStrike" dirty="0">
                          <a:solidFill>
                            <a:srgbClr val="000000"/>
                          </a:solidFill>
                          <a:effectLst/>
                          <a:latin typeface="Arial" panose="020B0604020202020204" pitchFamily="34" charset="0"/>
                          <a:cs typeface="Arial" panose="020B0604020202020204" pitchFamily="34" charset="0"/>
                        </a:rPr>
                        <a:t>K)</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35 </a:t>
                      </a:r>
                      <a:endParaRPr lang="en-US" sz="2000" dirty="0">
                        <a:effectLst/>
                        <a:latin typeface="Arial" panose="020B0604020202020204" pitchFamily="34" charset="0"/>
                        <a:cs typeface="Arial" panose="020B0604020202020204" pitchFamily="34" charset="0"/>
                      </a:endParaRPr>
                    </a:p>
                  </a:txBody>
                  <a:tcPr marL="63500" marR="63500" marT="63500" marB="63500" anchor="ctr"/>
                </a:tc>
                <a:extLst>
                  <a:ext uri="{0D108BD9-81ED-4DB2-BD59-A6C34878D82A}">
                    <a16:rowId xmlns:a16="http://schemas.microsoft.com/office/drawing/2014/main" val="750686548"/>
                  </a:ext>
                </a:extLst>
              </a:tr>
            </a:tbl>
          </a:graphicData>
        </a:graphic>
      </p:graphicFrame>
      <p:graphicFrame>
        <p:nvGraphicFramePr>
          <p:cNvPr id="28" name="Table 27">
            <a:extLst>
              <a:ext uri="{FF2B5EF4-FFF2-40B4-BE49-F238E27FC236}">
                <a16:creationId xmlns:a16="http://schemas.microsoft.com/office/drawing/2014/main" id="{FB9B9791-C139-4835-BA80-2466DF9619E2}"/>
              </a:ext>
            </a:extLst>
          </p:cNvPr>
          <p:cNvGraphicFramePr>
            <a:graphicFrameLocks noGrp="1"/>
          </p:cNvGraphicFramePr>
          <p:nvPr/>
        </p:nvGraphicFramePr>
        <p:xfrm>
          <a:off x="14636958" y="11668286"/>
          <a:ext cx="8686754" cy="2200205"/>
        </p:xfrm>
        <a:graphic>
          <a:graphicData uri="http://schemas.openxmlformats.org/drawingml/2006/table">
            <a:tbl>
              <a:tblPr firstRow="1" bandRow="1">
                <a:tableStyleId>{5940675A-B579-460E-94D1-54222C63F5DA}</a:tableStyleId>
              </a:tblPr>
              <a:tblGrid>
                <a:gridCol w="1676354">
                  <a:extLst>
                    <a:ext uri="{9D8B030D-6E8A-4147-A177-3AD203B41FA5}">
                      <a16:colId xmlns:a16="http://schemas.microsoft.com/office/drawing/2014/main" val="537451265"/>
                    </a:ext>
                  </a:extLst>
                </a:gridCol>
                <a:gridCol w="1638300">
                  <a:extLst>
                    <a:ext uri="{9D8B030D-6E8A-4147-A177-3AD203B41FA5}">
                      <a16:colId xmlns:a16="http://schemas.microsoft.com/office/drawing/2014/main" val="1289514636"/>
                    </a:ext>
                  </a:extLst>
                </a:gridCol>
                <a:gridCol w="1905000">
                  <a:extLst>
                    <a:ext uri="{9D8B030D-6E8A-4147-A177-3AD203B41FA5}">
                      <a16:colId xmlns:a16="http://schemas.microsoft.com/office/drawing/2014/main" val="2781562533"/>
                    </a:ext>
                  </a:extLst>
                </a:gridCol>
                <a:gridCol w="1638300">
                  <a:extLst>
                    <a:ext uri="{9D8B030D-6E8A-4147-A177-3AD203B41FA5}">
                      <a16:colId xmlns:a16="http://schemas.microsoft.com/office/drawing/2014/main" val="146360799"/>
                    </a:ext>
                  </a:extLst>
                </a:gridCol>
                <a:gridCol w="1828800">
                  <a:extLst>
                    <a:ext uri="{9D8B030D-6E8A-4147-A177-3AD203B41FA5}">
                      <a16:colId xmlns:a16="http://schemas.microsoft.com/office/drawing/2014/main" val="1392731436"/>
                    </a:ext>
                  </a:extLst>
                </a:gridCol>
              </a:tblGrid>
              <a:tr h="211966">
                <a:tc>
                  <a:txBody>
                    <a:bodyPr/>
                    <a:lstStyle/>
                    <a:p>
                      <a:pPr fontAlgn="ct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1" i="0" u="none" strike="noStrike" dirty="0">
                          <a:solidFill>
                            <a:srgbClr val="000000"/>
                          </a:solidFill>
                          <a:effectLst/>
                          <a:latin typeface="Arial" panose="020B0604020202020204" pitchFamily="34" charset="0"/>
                          <a:cs typeface="Arial" panose="020B0604020202020204" pitchFamily="34" charset="0"/>
                        </a:rPr>
                        <a:t>CuAl Aer.</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1" i="0" u="none" strike="noStrike" dirty="0">
                          <a:solidFill>
                            <a:srgbClr val="000000"/>
                          </a:solidFill>
                          <a:effectLst/>
                          <a:latin typeface="Arial" panose="020B0604020202020204" pitchFamily="34" charset="0"/>
                          <a:cs typeface="Arial" panose="020B0604020202020204" pitchFamily="34" charset="0"/>
                        </a:rPr>
                        <a:t>Silica Aerogel</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1" i="0" u="none" strike="noStrike" dirty="0">
                          <a:solidFill>
                            <a:srgbClr val="000000"/>
                          </a:solidFill>
                          <a:effectLst/>
                          <a:latin typeface="Arial" panose="020B0604020202020204" pitchFamily="34" charset="0"/>
                          <a:cs typeface="Arial" panose="020B0604020202020204" pitchFamily="34" charset="0"/>
                        </a:rPr>
                        <a:t>AlWC</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1" i="0" u="none" strike="noStrike" dirty="0">
                          <a:solidFill>
                            <a:srgbClr val="000000"/>
                          </a:solidFill>
                          <a:effectLst/>
                          <a:latin typeface="Arial" panose="020B0604020202020204" pitchFamily="34" charset="0"/>
                          <a:cs typeface="Arial" panose="020B0604020202020204" pitchFamily="34" charset="0"/>
                        </a:rPr>
                        <a:t>Cordierite</a:t>
                      </a:r>
                      <a:endParaRPr lang="en-US" sz="2000" dirty="0">
                        <a:effectLst/>
                        <a:latin typeface="Arial" panose="020B0604020202020204" pitchFamily="34" charset="0"/>
                        <a:cs typeface="Arial" panose="020B0604020202020204" pitchFamily="34" charset="0"/>
                      </a:endParaRPr>
                    </a:p>
                  </a:txBody>
                  <a:tcPr marL="63500" marR="63500" marT="63500" marB="63500" anchor="ctr"/>
                </a:tc>
                <a:extLst>
                  <a:ext uri="{0D108BD9-81ED-4DB2-BD59-A6C34878D82A}">
                    <a16:rowId xmlns:a16="http://schemas.microsoft.com/office/drawing/2014/main" val="2764679091"/>
                  </a:ext>
                </a:extLst>
              </a:tr>
              <a:tr h="445535">
                <a:tc>
                  <a:txBody>
                    <a:bodyPr/>
                    <a:lstStyle/>
                    <a:p>
                      <a:pPr algn="ctr" rtl="0" fontAlgn="ctr">
                        <a:spcBef>
                          <a:spcPts val="0"/>
                        </a:spcBef>
                        <a:spcAft>
                          <a:spcPts val="0"/>
                        </a:spcAft>
                      </a:pPr>
                      <a:r>
                        <a:rPr lang="en-US" sz="2000" b="1" i="0" u="none" strike="noStrike" dirty="0">
                          <a:solidFill>
                            <a:srgbClr val="000000"/>
                          </a:solidFill>
                          <a:effectLst/>
                          <a:latin typeface="Arial" panose="020B0604020202020204" pitchFamily="34" charset="0"/>
                          <a:cs typeface="Arial" panose="020B0604020202020204" pitchFamily="34" charset="0"/>
                        </a:rPr>
                        <a:t>k (W/</a:t>
                      </a:r>
                      <a:r>
                        <a:rPr lang="en-US" sz="2000" b="1" i="0" u="none" strike="noStrike" dirty="0" err="1">
                          <a:solidFill>
                            <a:srgbClr val="000000"/>
                          </a:solidFill>
                          <a:effectLst/>
                          <a:latin typeface="Arial" panose="020B0604020202020204" pitchFamily="34" charset="0"/>
                          <a:cs typeface="Arial" panose="020B0604020202020204" pitchFamily="34" charset="0"/>
                        </a:rPr>
                        <a:t>mK</a:t>
                      </a:r>
                      <a:r>
                        <a:rPr lang="en-US" sz="2000" b="1" i="0" u="none" strike="noStrike" dirty="0">
                          <a:solidFill>
                            <a:srgbClr val="000000"/>
                          </a:solidFill>
                          <a:effectLst/>
                          <a:latin typeface="Arial" panose="020B0604020202020204" pitchFamily="34" charset="0"/>
                          <a:cs typeface="Arial" panose="020B0604020202020204" pitchFamily="34" charset="0"/>
                        </a:rPr>
                        <a:t>)</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0.0567</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0.02</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2 </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1.5 </a:t>
                      </a:r>
                      <a:endParaRPr lang="en-US" sz="2000" dirty="0">
                        <a:effectLst/>
                        <a:latin typeface="Arial" panose="020B0604020202020204" pitchFamily="34" charset="0"/>
                        <a:cs typeface="Arial" panose="020B0604020202020204" pitchFamily="34" charset="0"/>
                      </a:endParaRPr>
                    </a:p>
                  </a:txBody>
                  <a:tcPr marL="63500" marR="63500" marT="63500" marB="63500" anchor="ctr"/>
                </a:tc>
                <a:extLst>
                  <a:ext uri="{0D108BD9-81ED-4DB2-BD59-A6C34878D82A}">
                    <a16:rowId xmlns:a16="http://schemas.microsoft.com/office/drawing/2014/main" val="2156431717"/>
                  </a:ext>
                </a:extLst>
              </a:tr>
              <a:tr h="361245">
                <a:tc>
                  <a:txBody>
                    <a:bodyPr/>
                    <a:lstStyle/>
                    <a:p>
                      <a:pPr algn="ctr" rtl="0" fontAlgn="ctr">
                        <a:spcBef>
                          <a:spcPts val="0"/>
                        </a:spcBef>
                        <a:spcAft>
                          <a:spcPts val="0"/>
                        </a:spcAft>
                      </a:pPr>
                      <a:r>
                        <a:rPr lang="en-US" sz="2000" b="1" i="0" u="none" strike="noStrike" dirty="0">
                          <a:solidFill>
                            <a:srgbClr val="000000"/>
                          </a:solidFill>
                          <a:effectLst/>
                          <a:latin typeface="Arial" panose="020B0604020202020204" pitchFamily="34" charset="0"/>
                          <a:cs typeface="Arial" panose="020B0604020202020204" pitchFamily="34" charset="0"/>
                        </a:rPr>
                        <a:t>ρ (kg/m</a:t>
                      </a:r>
                      <a:r>
                        <a:rPr lang="en-US" sz="2000" b="1" i="0" u="none" strike="noStrike" baseline="30000" dirty="0">
                          <a:solidFill>
                            <a:srgbClr val="000000"/>
                          </a:solidFill>
                          <a:effectLst/>
                          <a:latin typeface="Arial" panose="020B0604020202020204" pitchFamily="34" charset="0"/>
                          <a:cs typeface="Arial" panose="020B0604020202020204" pitchFamily="34" charset="0"/>
                        </a:rPr>
                        <a:t>3</a:t>
                      </a:r>
                      <a:r>
                        <a:rPr lang="en-US" sz="2000" b="1" i="0" u="none" strike="noStrike" dirty="0">
                          <a:solidFill>
                            <a:srgbClr val="000000"/>
                          </a:solidFill>
                          <a:effectLst/>
                          <a:latin typeface="Arial" panose="020B0604020202020204" pitchFamily="34" charset="0"/>
                          <a:cs typeface="Arial" panose="020B0604020202020204" pitchFamily="34" charset="0"/>
                        </a:rPr>
                        <a:t>)</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100</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100</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2500</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2600 </a:t>
                      </a:r>
                      <a:endParaRPr lang="en-US" sz="2000" dirty="0">
                        <a:effectLst/>
                        <a:latin typeface="Arial" panose="020B0604020202020204" pitchFamily="34" charset="0"/>
                        <a:cs typeface="Arial" panose="020B0604020202020204" pitchFamily="34" charset="0"/>
                      </a:endParaRPr>
                    </a:p>
                  </a:txBody>
                  <a:tcPr marL="63500" marR="63500" marT="63500" marB="63500" anchor="ctr"/>
                </a:tc>
                <a:extLst>
                  <a:ext uri="{0D108BD9-81ED-4DB2-BD59-A6C34878D82A}">
                    <a16:rowId xmlns:a16="http://schemas.microsoft.com/office/drawing/2014/main" val="3012926404"/>
                  </a:ext>
                </a:extLst>
              </a:tr>
              <a:tr h="445535">
                <a:tc>
                  <a:txBody>
                    <a:bodyPr/>
                    <a:lstStyle/>
                    <a:p>
                      <a:pPr algn="ctr" rtl="0" fontAlgn="ctr">
                        <a:spcBef>
                          <a:spcPts val="0"/>
                        </a:spcBef>
                        <a:spcAft>
                          <a:spcPts val="0"/>
                        </a:spcAft>
                      </a:pPr>
                      <a:r>
                        <a:rPr lang="en-US" sz="2000" b="1" i="0" u="none" strike="noStrike" dirty="0">
                          <a:solidFill>
                            <a:srgbClr val="000000"/>
                          </a:solidFill>
                          <a:effectLst/>
                          <a:latin typeface="Arial" panose="020B0604020202020204" pitchFamily="34" charset="0"/>
                          <a:cs typeface="Arial" panose="020B0604020202020204" pitchFamily="34" charset="0"/>
                        </a:rPr>
                        <a:t>c</a:t>
                      </a:r>
                      <a:r>
                        <a:rPr lang="en-US" sz="2000" b="1" i="0" u="none" strike="noStrike" baseline="-25000" dirty="0">
                          <a:solidFill>
                            <a:srgbClr val="000000"/>
                          </a:solidFill>
                          <a:effectLst/>
                          <a:latin typeface="Arial" panose="020B0604020202020204" pitchFamily="34" charset="0"/>
                          <a:cs typeface="Arial" panose="020B0604020202020204" pitchFamily="34" charset="0"/>
                        </a:rPr>
                        <a:t>p</a:t>
                      </a:r>
                      <a:r>
                        <a:rPr lang="en-US" sz="2000" b="1" i="0" u="none" strike="noStrike" dirty="0">
                          <a:solidFill>
                            <a:srgbClr val="000000"/>
                          </a:solidFill>
                          <a:effectLst/>
                          <a:latin typeface="Arial" panose="020B0604020202020204" pitchFamily="34" charset="0"/>
                          <a:cs typeface="Arial" panose="020B0604020202020204" pitchFamily="34" charset="0"/>
                        </a:rPr>
                        <a:t> (J/</a:t>
                      </a:r>
                      <a:r>
                        <a:rPr lang="en-US" sz="2000" b="1" i="0" u="none" strike="noStrike" dirty="0" err="1">
                          <a:solidFill>
                            <a:srgbClr val="000000"/>
                          </a:solidFill>
                          <a:effectLst/>
                          <a:latin typeface="Arial" panose="020B0604020202020204" pitchFamily="34" charset="0"/>
                          <a:cs typeface="Arial" panose="020B0604020202020204" pitchFamily="34" charset="0"/>
                        </a:rPr>
                        <a:t>kgK</a:t>
                      </a:r>
                      <a:r>
                        <a:rPr lang="en-US" sz="2000" b="1" i="0" u="none" strike="noStrike" dirty="0">
                          <a:solidFill>
                            <a:srgbClr val="000000"/>
                          </a:solidFill>
                          <a:effectLst/>
                          <a:latin typeface="Arial" panose="020B0604020202020204" pitchFamily="34" charset="0"/>
                          <a:cs typeface="Arial" panose="020B0604020202020204" pitchFamily="34" charset="0"/>
                        </a:rPr>
                        <a:t>)</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2070</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1000</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1000</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1000 </a:t>
                      </a:r>
                      <a:endParaRPr lang="en-US" sz="2000" dirty="0">
                        <a:effectLst/>
                        <a:latin typeface="Arial" panose="020B0604020202020204" pitchFamily="34" charset="0"/>
                        <a:cs typeface="Arial" panose="020B0604020202020204" pitchFamily="34" charset="0"/>
                      </a:endParaRPr>
                    </a:p>
                  </a:txBody>
                  <a:tcPr marL="63500" marR="63500" marT="63500" marB="63500" anchor="ctr"/>
                </a:tc>
                <a:extLst>
                  <a:ext uri="{0D108BD9-81ED-4DB2-BD59-A6C34878D82A}">
                    <a16:rowId xmlns:a16="http://schemas.microsoft.com/office/drawing/2014/main" val="3345739919"/>
                  </a:ext>
                </a:extLst>
              </a:tr>
              <a:tr h="445535">
                <a:tc>
                  <a:txBody>
                    <a:bodyPr/>
                    <a:lstStyle/>
                    <a:p>
                      <a:pPr algn="ctr" rtl="0" fontAlgn="ctr">
                        <a:spcBef>
                          <a:spcPts val="0"/>
                        </a:spcBef>
                        <a:spcAft>
                          <a:spcPts val="0"/>
                        </a:spcAft>
                      </a:pPr>
                      <a:r>
                        <a:rPr lang="en-US" sz="2000" b="1" i="0" u="none" strike="noStrike" dirty="0">
                          <a:solidFill>
                            <a:srgbClr val="000000"/>
                          </a:solidFill>
                          <a:effectLst/>
                          <a:latin typeface="Arial" panose="020B0604020202020204" pitchFamily="34" charset="0"/>
                          <a:cs typeface="Arial" panose="020B0604020202020204" pitchFamily="34" charset="0"/>
                        </a:rPr>
                        <a:t>⍺ (m</a:t>
                      </a:r>
                      <a:r>
                        <a:rPr lang="en-US" sz="2000" b="1" i="0" u="none" strike="noStrike" baseline="30000" dirty="0">
                          <a:solidFill>
                            <a:srgbClr val="000000"/>
                          </a:solidFill>
                          <a:effectLst/>
                          <a:latin typeface="Arial" panose="020B0604020202020204" pitchFamily="34" charset="0"/>
                          <a:cs typeface="Arial" panose="020B0604020202020204" pitchFamily="34" charset="0"/>
                        </a:rPr>
                        <a:t>2</a:t>
                      </a:r>
                      <a:r>
                        <a:rPr lang="en-US" sz="2000" b="1" i="0" u="none" strike="noStrike" dirty="0">
                          <a:solidFill>
                            <a:srgbClr val="000000"/>
                          </a:solidFill>
                          <a:effectLst/>
                          <a:latin typeface="Arial" panose="020B0604020202020204" pitchFamily="34" charset="0"/>
                          <a:cs typeface="Arial" panose="020B0604020202020204" pitchFamily="34" charset="0"/>
                        </a:rPr>
                        <a:t>/s)</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2.74E-07</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2.00E-07</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8.00E-07</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5.77E-07</a:t>
                      </a:r>
                      <a:endParaRPr lang="en-US" sz="2000" dirty="0">
                        <a:effectLst/>
                        <a:latin typeface="Arial" panose="020B0604020202020204" pitchFamily="34" charset="0"/>
                        <a:cs typeface="Arial" panose="020B0604020202020204" pitchFamily="34" charset="0"/>
                      </a:endParaRPr>
                    </a:p>
                  </a:txBody>
                  <a:tcPr marL="63500" marR="63500" marT="63500" marB="63500" anchor="ctr"/>
                </a:tc>
                <a:extLst>
                  <a:ext uri="{0D108BD9-81ED-4DB2-BD59-A6C34878D82A}">
                    <a16:rowId xmlns:a16="http://schemas.microsoft.com/office/drawing/2014/main" val="3896806720"/>
                  </a:ext>
                </a:extLst>
              </a:tr>
            </a:tbl>
          </a:graphicData>
        </a:graphic>
      </p:graphicFrame>
      <p:sp>
        <p:nvSpPr>
          <p:cNvPr id="225" name="TextBox 105">
            <a:extLst>
              <a:ext uri="{FF2B5EF4-FFF2-40B4-BE49-F238E27FC236}">
                <a16:creationId xmlns:a16="http://schemas.microsoft.com/office/drawing/2014/main" id="{CEC89CA6-6CAD-4194-991F-7C852AED29DD}"/>
              </a:ext>
            </a:extLst>
          </p:cNvPr>
          <p:cNvSpPr txBox="1">
            <a:spLocks noChangeArrowheads="1"/>
          </p:cNvSpPr>
          <p:nvPr/>
        </p:nvSpPr>
        <p:spPr bwMode="auto">
          <a:xfrm>
            <a:off x="27051000" y="10287506"/>
            <a:ext cx="52097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r>
              <a:rPr lang="en-US" sz="2000" b="1" kern="0" dirty="0">
                <a:solidFill>
                  <a:srgbClr val="000000"/>
                </a:solidFill>
                <a:latin typeface="Arial" panose="020B0604020202020204" pitchFamily="34" charset="0"/>
                <a:cs typeface="Arial" panose="020B0604020202020204" pitchFamily="34" charset="0"/>
              </a:rPr>
              <a:t>Figure 3: </a:t>
            </a:r>
            <a:r>
              <a:rPr lang="en-US" sz="2000" kern="0" dirty="0">
                <a:solidFill>
                  <a:srgbClr val="000000"/>
                </a:solidFill>
                <a:latin typeface="Arial" panose="020B0604020202020204" pitchFamily="34" charset="0"/>
                <a:cs typeface="Arial" panose="020B0604020202020204" pitchFamily="34" charset="0"/>
              </a:rPr>
              <a:t>Channel wall model.</a:t>
            </a:r>
          </a:p>
        </p:txBody>
      </p:sp>
      <p:sp>
        <p:nvSpPr>
          <p:cNvPr id="226" name="TextBox 105">
            <a:extLst>
              <a:ext uri="{FF2B5EF4-FFF2-40B4-BE49-F238E27FC236}">
                <a16:creationId xmlns:a16="http://schemas.microsoft.com/office/drawing/2014/main" id="{DBD36632-D105-4909-99E9-18CC8F30430E}"/>
              </a:ext>
            </a:extLst>
          </p:cNvPr>
          <p:cNvSpPr txBox="1">
            <a:spLocks noChangeArrowheads="1"/>
          </p:cNvSpPr>
          <p:nvPr/>
        </p:nvSpPr>
        <p:spPr bwMode="auto">
          <a:xfrm>
            <a:off x="23819115" y="11141592"/>
            <a:ext cx="48181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r>
              <a:rPr lang="en-US" sz="2000" b="1" kern="0" dirty="0">
                <a:solidFill>
                  <a:srgbClr val="000000"/>
                </a:solidFill>
                <a:latin typeface="Arial" panose="020B0604020202020204" pitchFamily="34" charset="0"/>
                <a:cs typeface="Arial" panose="020B0604020202020204" pitchFamily="34" charset="0"/>
              </a:rPr>
              <a:t>Table 2</a:t>
            </a:r>
            <a:r>
              <a:rPr lang="en-US" sz="2000" kern="0" dirty="0">
                <a:solidFill>
                  <a:srgbClr val="000000"/>
                </a:solidFill>
                <a:latin typeface="Arial" panose="020B0604020202020204" pitchFamily="34" charset="0"/>
                <a:cs typeface="Arial" panose="020B0604020202020204" pitchFamily="34" charset="0"/>
              </a:rPr>
              <a:t>: List of input values used</a:t>
            </a:r>
          </a:p>
        </p:txBody>
      </p:sp>
      <p:sp>
        <p:nvSpPr>
          <p:cNvPr id="227" name="TextBox 105">
            <a:extLst>
              <a:ext uri="{FF2B5EF4-FFF2-40B4-BE49-F238E27FC236}">
                <a16:creationId xmlns:a16="http://schemas.microsoft.com/office/drawing/2014/main" id="{6B5EF567-3AEF-46EB-94C1-DC6B4050A502}"/>
              </a:ext>
            </a:extLst>
          </p:cNvPr>
          <p:cNvSpPr txBox="1">
            <a:spLocks noChangeArrowheads="1"/>
          </p:cNvSpPr>
          <p:nvPr/>
        </p:nvSpPr>
        <p:spPr bwMode="auto">
          <a:xfrm>
            <a:off x="14636958" y="11183842"/>
            <a:ext cx="48181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r>
              <a:rPr lang="en-US" sz="2000" b="1" kern="0" dirty="0">
                <a:solidFill>
                  <a:srgbClr val="000000"/>
                </a:solidFill>
                <a:latin typeface="Arial" panose="020B0604020202020204" pitchFamily="34" charset="0"/>
                <a:cs typeface="Arial" panose="020B0604020202020204" pitchFamily="34" charset="0"/>
              </a:rPr>
              <a:t>Table 1:</a:t>
            </a:r>
            <a:r>
              <a:rPr lang="en-US" sz="2000" kern="0" dirty="0">
                <a:solidFill>
                  <a:srgbClr val="000000"/>
                </a:solidFill>
                <a:latin typeface="Arial" panose="020B0604020202020204" pitchFamily="34" charset="0"/>
                <a:cs typeface="Arial" panose="020B0604020202020204" pitchFamily="34" charset="0"/>
              </a:rPr>
              <a:t> Material properties</a:t>
            </a:r>
          </a:p>
        </p:txBody>
      </p:sp>
      <p:pic>
        <p:nvPicPr>
          <p:cNvPr id="228" name="Picture 2">
            <a:extLst>
              <a:ext uri="{FF2B5EF4-FFF2-40B4-BE49-F238E27FC236}">
                <a16:creationId xmlns:a16="http://schemas.microsoft.com/office/drawing/2014/main" id="{FB3BBA52-3CCC-43BD-B188-66DCC36936E2}"/>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3182"/>
          <a:stretch/>
        </p:blipFill>
        <p:spPr bwMode="auto">
          <a:xfrm>
            <a:off x="25991577" y="5490426"/>
            <a:ext cx="5759543" cy="4673075"/>
          </a:xfrm>
          <a:prstGeom prst="rect">
            <a:avLst/>
          </a:prstGeom>
          <a:noFill/>
          <a:extLst>
            <a:ext uri="{909E8E84-426E-40DD-AFC4-6F175D3DCCD1}">
              <a14:hiddenFill xmlns:a14="http://schemas.microsoft.com/office/drawing/2010/main">
                <a:solidFill>
                  <a:srgbClr val="FFFFFF"/>
                </a:solidFill>
              </a14:hiddenFill>
            </a:ext>
          </a:extLst>
        </p:spPr>
      </p:pic>
      <p:sp>
        <p:nvSpPr>
          <p:cNvPr id="232" name="TextBox 105">
            <a:extLst>
              <a:ext uri="{FF2B5EF4-FFF2-40B4-BE49-F238E27FC236}">
                <a16:creationId xmlns:a16="http://schemas.microsoft.com/office/drawing/2014/main" id="{96976771-6B7A-448D-BFD5-471FFEB170EC}"/>
              </a:ext>
            </a:extLst>
          </p:cNvPr>
          <p:cNvSpPr txBox="1">
            <a:spLocks noChangeArrowheads="1"/>
          </p:cNvSpPr>
          <p:nvPr/>
        </p:nvSpPr>
        <p:spPr bwMode="auto">
          <a:xfrm>
            <a:off x="12028458" y="15493425"/>
            <a:ext cx="990295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3200" b="1" kern="0" dirty="0">
                <a:solidFill>
                  <a:srgbClr val="000000"/>
                </a:solidFill>
                <a:latin typeface="Arial" panose="020B0604020202020204" pitchFamily="34" charset="0"/>
                <a:cs typeface="Arial" panose="020B0604020202020204" pitchFamily="34" charset="0"/>
              </a:rPr>
              <a:t>300/400 </a:t>
            </a:r>
            <a:r>
              <a:rPr lang="en-US" sz="3200" b="1" kern="0" dirty="0" err="1">
                <a:solidFill>
                  <a:srgbClr val="000000"/>
                </a:solidFill>
                <a:latin typeface="Arial" panose="020B0604020202020204" pitchFamily="34" charset="0"/>
                <a:cs typeface="Arial" panose="020B0604020202020204" pitchFamily="34" charset="0"/>
              </a:rPr>
              <a:t>cpsi</a:t>
            </a:r>
            <a:r>
              <a:rPr lang="en-US" sz="3200" b="1" kern="0" dirty="0">
                <a:solidFill>
                  <a:srgbClr val="000000"/>
                </a:solidFill>
                <a:latin typeface="Arial" panose="020B0604020202020204" pitchFamily="34" charset="0"/>
                <a:cs typeface="Arial" panose="020B0604020202020204" pitchFamily="34" charset="0"/>
              </a:rPr>
              <a:t> Honeycomb Baseline Results</a:t>
            </a:r>
          </a:p>
        </p:txBody>
      </p:sp>
      <p:sp>
        <p:nvSpPr>
          <p:cNvPr id="6" name="TextBox 105">
            <a:extLst>
              <a:ext uri="{FF2B5EF4-FFF2-40B4-BE49-F238E27FC236}">
                <a16:creationId xmlns:a16="http://schemas.microsoft.com/office/drawing/2014/main" id="{5D6F39B8-9869-4E34-AD51-137D93FB7F20}"/>
              </a:ext>
            </a:extLst>
          </p:cNvPr>
          <p:cNvSpPr txBox="1">
            <a:spLocks noChangeArrowheads="1"/>
          </p:cNvSpPr>
          <p:nvPr/>
        </p:nvSpPr>
        <p:spPr bwMode="auto">
          <a:xfrm>
            <a:off x="21910548" y="15531525"/>
            <a:ext cx="990295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3200" b="1" kern="0" dirty="0">
                <a:solidFill>
                  <a:srgbClr val="000000"/>
                </a:solidFill>
                <a:latin typeface="Arial" panose="020B0604020202020204" pitchFamily="34" charset="0"/>
                <a:cs typeface="Arial" panose="020B0604020202020204" pitchFamily="34" charset="0"/>
              </a:rPr>
              <a:t>Effect of % </a:t>
            </a:r>
            <a:r>
              <a:rPr lang="en-US" sz="3200" b="1" kern="0" dirty="0" err="1">
                <a:solidFill>
                  <a:srgbClr val="000000"/>
                </a:solidFill>
                <a:latin typeface="Arial" panose="020B0604020202020204" pitchFamily="34" charset="0"/>
                <a:cs typeface="Arial" panose="020B0604020202020204" pitchFamily="34" charset="0"/>
              </a:rPr>
              <a:t>Washcoat</a:t>
            </a:r>
            <a:r>
              <a:rPr lang="en-US" sz="3200" b="1" kern="0" dirty="0">
                <a:solidFill>
                  <a:srgbClr val="000000"/>
                </a:solidFill>
                <a:latin typeface="Arial" panose="020B0604020202020204" pitchFamily="34" charset="0"/>
                <a:cs typeface="Arial" panose="020B0604020202020204" pitchFamily="34" charset="0"/>
              </a:rPr>
              <a:t> in the Wall Composition</a:t>
            </a:r>
          </a:p>
        </p:txBody>
      </p:sp>
      <p:sp>
        <p:nvSpPr>
          <p:cNvPr id="224" name="TextBox 105">
            <a:extLst>
              <a:ext uri="{FF2B5EF4-FFF2-40B4-BE49-F238E27FC236}">
                <a16:creationId xmlns:a16="http://schemas.microsoft.com/office/drawing/2014/main" id="{DAE92853-6316-4286-9D3F-BBC6DC2BD987}"/>
              </a:ext>
            </a:extLst>
          </p:cNvPr>
          <p:cNvSpPr txBox="1">
            <a:spLocks noChangeArrowheads="1"/>
          </p:cNvSpPr>
          <p:nvPr/>
        </p:nvSpPr>
        <p:spPr bwMode="auto">
          <a:xfrm>
            <a:off x="1031559" y="20129837"/>
            <a:ext cx="532501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defTabSz="914400" eaLnBrk="1" hangingPunct="1">
              <a:defRPr/>
            </a:pPr>
            <a:r>
              <a:rPr lang="en-US" sz="2000" b="1" kern="0" dirty="0">
                <a:solidFill>
                  <a:srgbClr val="000000"/>
                </a:solidFill>
                <a:latin typeface="Arial" panose="020B0604020202020204" pitchFamily="34" charset="0"/>
                <a:cs typeface="Arial" panose="020B0604020202020204" pitchFamily="34" charset="0"/>
              </a:rPr>
              <a:t>Figure 1: </a:t>
            </a:r>
            <a:r>
              <a:rPr lang="en-US" sz="2000" kern="0" dirty="0">
                <a:solidFill>
                  <a:srgbClr val="000000"/>
                </a:solidFill>
                <a:latin typeface="Arial" panose="020B0604020202020204" pitchFamily="34" charset="0"/>
                <a:cs typeface="Arial" panose="020B0604020202020204" pitchFamily="34" charset="0"/>
              </a:rPr>
              <a:t>A TWC showcasing the ceramic honeycomb structure [3]</a:t>
            </a:r>
          </a:p>
        </p:txBody>
      </p:sp>
      <p:sp>
        <p:nvSpPr>
          <p:cNvPr id="230" name="TextBox 105">
            <a:extLst>
              <a:ext uri="{FF2B5EF4-FFF2-40B4-BE49-F238E27FC236}">
                <a16:creationId xmlns:a16="http://schemas.microsoft.com/office/drawing/2014/main" id="{4A924EB7-6CDC-4FD8-960F-9D32F1AC8865}"/>
              </a:ext>
            </a:extLst>
          </p:cNvPr>
          <p:cNvSpPr txBox="1">
            <a:spLocks noChangeArrowheads="1"/>
          </p:cNvSpPr>
          <p:nvPr/>
        </p:nvSpPr>
        <p:spPr bwMode="auto">
          <a:xfrm>
            <a:off x="730302" y="6096000"/>
            <a:ext cx="10415016" cy="541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lvl="0" algn="just" defTabSz="914400" eaLnBrk="1" hangingPunct="1">
              <a:spcBef>
                <a:spcPts val="600"/>
              </a:spcBef>
              <a:defRPr/>
            </a:pPr>
            <a:r>
              <a:rPr lang="en-US" sz="2800" kern="0" dirty="0">
                <a:solidFill>
                  <a:srgbClr val="000000"/>
                </a:solidFill>
                <a:latin typeface="Arial" panose="020B0604020202020204" pitchFamily="34" charset="0"/>
                <a:cs typeface="Arial" panose="020B0604020202020204" pitchFamily="34" charset="0"/>
              </a:rPr>
              <a:t>Automotive three-way catalytic converters (TWCs) are used to reduce pollutant emissions. Upon an engine cold start there is a significant warm-up time prior to the TWC achieving "light-off" and becoming effective. This cold-start transient is a significant contributor to total pollution emissions [1].</a:t>
            </a:r>
          </a:p>
          <a:p>
            <a:pPr lvl="0" algn="just" defTabSz="914400" eaLnBrk="1" hangingPunct="1">
              <a:spcBef>
                <a:spcPts val="600"/>
              </a:spcBef>
              <a:defRPr/>
            </a:pPr>
            <a:r>
              <a:rPr lang="en-US" sz="2800" kern="0" dirty="0">
                <a:solidFill>
                  <a:srgbClr val="000000"/>
                </a:solidFill>
                <a:latin typeface="Arial" panose="020B0604020202020204" pitchFamily="34" charset="0"/>
                <a:cs typeface="Arial" panose="020B0604020202020204" pitchFamily="34" charset="0"/>
              </a:rPr>
              <a:t>Aerogels are </a:t>
            </a:r>
            <a:r>
              <a:rPr lang="en-US" sz="2800" kern="0" dirty="0" err="1">
                <a:solidFill>
                  <a:srgbClr val="000000"/>
                </a:solidFill>
                <a:latin typeface="Arial" panose="020B0604020202020204" pitchFamily="34" charset="0"/>
                <a:cs typeface="Arial" panose="020B0604020202020204" pitchFamily="34" charset="0"/>
              </a:rPr>
              <a:t>nanoporous</a:t>
            </a:r>
            <a:r>
              <a:rPr lang="en-US" sz="2800" kern="0" dirty="0">
                <a:solidFill>
                  <a:srgbClr val="000000"/>
                </a:solidFill>
                <a:latin typeface="Arial" panose="020B0604020202020204" pitchFamily="34" charset="0"/>
                <a:cs typeface="Arial" panose="020B0604020202020204" pitchFamily="34" charset="0"/>
              </a:rPr>
              <a:t>, thermally stable materials with a large surface area, low density, and low thermal conductivity. </a:t>
            </a:r>
          </a:p>
          <a:p>
            <a:pPr lvl="0" algn="just" defTabSz="914400" eaLnBrk="1" hangingPunct="1">
              <a:spcBef>
                <a:spcPts val="600"/>
              </a:spcBef>
              <a:defRPr/>
            </a:pPr>
            <a:r>
              <a:rPr lang="en-US" sz="2800" kern="0" dirty="0">
                <a:solidFill>
                  <a:srgbClr val="000000"/>
                </a:solidFill>
                <a:latin typeface="Arial" panose="020B0604020202020204" pitchFamily="34" charset="0"/>
                <a:cs typeface="Arial" panose="020B0604020202020204" pitchFamily="34" charset="0"/>
              </a:rPr>
              <a:t>The goal of this work is to assess the effect of an aerogel-based washcoat in place of the currently used denser and more thermally conductive alumina washcoat to determine if the use of aerogels can reduce the time needed to achieve light-off and decrease overall pollutant emissions.</a:t>
            </a:r>
            <a:endParaRPr kumimoji="0" lang="en-US" sz="280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231" name="TextBox 105">
            <a:extLst>
              <a:ext uri="{FF2B5EF4-FFF2-40B4-BE49-F238E27FC236}">
                <a16:creationId xmlns:a16="http://schemas.microsoft.com/office/drawing/2014/main" id="{45120962-F81C-45F5-AC84-101DBE227DD9}"/>
              </a:ext>
            </a:extLst>
          </p:cNvPr>
          <p:cNvSpPr txBox="1">
            <a:spLocks noChangeArrowheads="1"/>
          </p:cNvSpPr>
          <p:nvPr/>
        </p:nvSpPr>
        <p:spPr bwMode="auto">
          <a:xfrm>
            <a:off x="12315291" y="6341547"/>
            <a:ext cx="13286295" cy="463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457200" lvl="0" indent="-457200" algn="just" defTabSz="914400" eaLnBrk="1" hangingPunct="1">
              <a:spcBef>
                <a:spcPts val="600"/>
              </a:spcBef>
              <a:buFont typeface="Wingdings" panose="05000000000000000000" pitchFamily="2" charset="2"/>
              <a:buChar char="Ø"/>
              <a:defRPr/>
            </a:pPr>
            <a:r>
              <a:rPr lang="en-US" sz="2800" kern="0" dirty="0">
                <a:solidFill>
                  <a:srgbClr val="000000"/>
                </a:solidFill>
                <a:latin typeface="Arial" panose="020B0604020202020204" pitchFamily="34" charset="0"/>
                <a:cs typeface="Arial" panose="020B0604020202020204" pitchFamily="34" charset="0"/>
              </a:rPr>
              <a:t>A MATLAB-based transient 1D finite-difference heat transfer model was used to simulate the TWC channel walls in a 300 and 400 cells per square inch (</a:t>
            </a:r>
            <a:r>
              <a:rPr lang="en-US" sz="2800" kern="0" dirty="0" err="1">
                <a:solidFill>
                  <a:srgbClr val="000000"/>
                </a:solidFill>
                <a:latin typeface="Arial" panose="020B0604020202020204" pitchFamily="34" charset="0"/>
                <a:cs typeface="Arial" panose="020B0604020202020204" pitchFamily="34" charset="0"/>
              </a:rPr>
              <a:t>cpsi</a:t>
            </a:r>
            <a:r>
              <a:rPr lang="en-US" sz="2800" kern="0" dirty="0">
                <a:solidFill>
                  <a:srgbClr val="000000"/>
                </a:solidFill>
                <a:latin typeface="Arial" panose="020B0604020202020204" pitchFamily="34" charset="0"/>
                <a:cs typeface="Arial" panose="020B0604020202020204" pitchFamily="34" charset="0"/>
              </a:rPr>
              <a:t>) honeycomb structure. </a:t>
            </a:r>
          </a:p>
          <a:p>
            <a:pPr marL="457200" lvl="0" indent="-457200" algn="just" defTabSz="914400" eaLnBrk="1" hangingPunct="1">
              <a:spcBef>
                <a:spcPts val="600"/>
              </a:spcBef>
              <a:buFont typeface="Wingdings" panose="05000000000000000000" pitchFamily="2" charset="2"/>
              <a:buChar char="Ø"/>
              <a:defRPr/>
            </a:pPr>
            <a:r>
              <a:rPr lang="en-US" sz="2800" kern="0" dirty="0">
                <a:solidFill>
                  <a:srgbClr val="000000"/>
                </a:solidFill>
                <a:latin typeface="Arial" panose="020B0604020202020204" pitchFamily="34" charset="0"/>
                <a:cs typeface="Arial" panose="020B0604020202020204" pitchFamily="34" charset="0"/>
              </a:rPr>
              <a:t>The channel wall was composed of two materials: washcoat and cordierite (Fig 3) with the washcoat modeled as a copper-alumina (CuAl) aerogel-based washcoat, a silica aerogel-based washcoat or an alumina washcoat (AWC). </a:t>
            </a:r>
          </a:p>
          <a:p>
            <a:pPr marL="457200" lvl="0" indent="-457200" algn="just" defTabSz="914400" eaLnBrk="1" hangingPunct="1">
              <a:spcBef>
                <a:spcPts val="600"/>
              </a:spcBef>
              <a:buFont typeface="Wingdings" panose="05000000000000000000" pitchFamily="2" charset="2"/>
              <a:buChar char="Ø"/>
              <a:defRPr/>
            </a:pPr>
            <a:r>
              <a:rPr lang="en-US" sz="2800" kern="0" dirty="0">
                <a:solidFill>
                  <a:srgbClr val="000000"/>
                </a:solidFill>
                <a:latin typeface="Arial" panose="020B0604020202020204" pitchFamily="34" charset="0"/>
                <a:cs typeface="Arial" panose="020B0604020202020204" pitchFamily="34" charset="0"/>
              </a:rPr>
              <a:t>The left side of the model (the </a:t>
            </a:r>
            <a:r>
              <a:rPr lang="en-US" sz="2800" kern="0" dirty="0" err="1">
                <a:solidFill>
                  <a:srgbClr val="000000"/>
                </a:solidFill>
                <a:latin typeface="Arial" panose="020B0604020202020204" pitchFamily="34" charset="0"/>
                <a:cs typeface="Arial" panose="020B0604020202020204" pitchFamily="34" charset="0"/>
              </a:rPr>
              <a:t>washcoat</a:t>
            </a:r>
            <a:r>
              <a:rPr lang="en-US" sz="2800" kern="0" dirty="0">
                <a:solidFill>
                  <a:srgbClr val="000000"/>
                </a:solidFill>
                <a:latin typeface="Arial" panose="020B0604020202020204" pitchFamily="34" charset="0"/>
                <a:cs typeface="Arial" panose="020B0604020202020204" pitchFamily="34" charset="0"/>
              </a:rPr>
              <a:t> surface) was exposed to convection at 600 K, while the right side was modeled as a symmetry boundary.</a:t>
            </a:r>
          </a:p>
          <a:p>
            <a:pPr marL="457200" lvl="0" indent="-457200" algn="just" defTabSz="914400" eaLnBrk="1" hangingPunct="1">
              <a:spcBef>
                <a:spcPts val="600"/>
              </a:spcBef>
              <a:buFont typeface="Wingdings" panose="05000000000000000000" pitchFamily="2" charset="2"/>
              <a:buChar char="Ø"/>
              <a:defRPr/>
            </a:pPr>
            <a:r>
              <a:rPr lang="en-US" sz="2800" kern="0" dirty="0">
                <a:solidFill>
                  <a:srgbClr val="000000"/>
                </a:solidFill>
                <a:latin typeface="Arial" panose="020B0604020202020204" pitchFamily="34" charset="0"/>
                <a:cs typeface="Arial" panose="020B0604020202020204" pitchFamily="34" charset="0"/>
              </a:rPr>
              <a:t>A grid independence study was performed, and an Abaqus FEA analysis was used to verify baseline MATLAB results. </a:t>
            </a:r>
          </a:p>
        </p:txBody>
      </p:sp>
      <p:pic>
        <p:nvPicPr>
          <p:cNvPr id="1026" name="Picture 2">
            <a:extLst>
              <a:ext uri="{FF2B5EF4-FFF2-40B4-BE49-F238E27FC236}">
                <a16:creationId xmlns:a16="http://schemas.microsoft.com/office/drawing/2014/main" id="{A52297E1-9EB0-4A27-ACF7-79242DF5966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43381" y="18539958"/>
            <a:ext cx="3507636" cy="2632733"/>
          </a:xfrm>
          <a:prstGeom prst="rect">
            <a:avLst/>
          </a:prstGeom>
          <a:noFill/>
          <a:extLst>
            <a:ext uri="{909E8E84-426E-40DD-AFC4-6F175D3DCCD1}">
              <a14:hiddenFill xmlns:a14="http://schemas.microsoft.com/office/drawing/2010/main">
                <a:solidFill>
                  <a:srgbClr val="FFFFFF"/>
                </a:solidFill>
              </a14:hiddenFill>
            </a:ext>
          </a:extLst>
        </p:spPr>
      </p:pic>
      <p:sp>
        <p:nvSpPr>
          <p:cNvPr id="76" name="TextBox 105">
            <a:extLst>
              <a:ext uri="{FF2B5EF4-FFF2-40B4-BE49-F238E27FC236}">
                <a16:creationId xmlns:a16="http://schemas.microsoft.com/office/drawing/2014/main" id="{DAE92853-6316-4286-9D3F-BBC6DC2BD987}"/>
              </a:ext>
            </a:extLst>
          </p:cNvPr>
          <p:cNvSpPr txBox="1">
            <a:spLocks noChangeArrowheads="1"/>
          </p:cNvSpPr>
          <p:nvPr/>
        </p:nvSpPr>
        <p:spPr bwMode="auto">
          <a:xfrm>
            <a:off x="6935316" y="21385722"/>
            <a:ext cx="431045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defTabSz="914400" eaLnBrk="1" hangingPunct="1">
              <a:defRPr/>
            </a:pPr>
            <a:r>
              <a:rPr lang="en-US" sz="2000" b="1" kern="0" dirty="0">
                <a:solidFill>
                  <a:srgbClr val="000000"/>
                </a:solidFill>
                <a:latin typeface="Arial" panose="020B0604020202020204" pitchFamily="34" charset="0"/>
                <a:cs typeface="Arial" panose="020B0604020202020204" pitchFamily="34" charset="0"/>
              </a:rPr>
              <a:t>Figure 2: </a:t>
            </a:r>
            <a:r>
              <a:rPr lang="en-US" sz="2000" kern="0" dirty="0">
                <a:solidFill>
                  <a:srgbClr val="000000"/>
                </a:solidFill>
                <a:latin typeface="Arial" panose="020B0604020202020204" pitchFamily="34" charset="0"/>
                <a:cs typeface="Arial" panose="020B0604020202020204" pitchFamily="34" charset="0"/>
              </a:rPr>
              <a:t>SEM image of a washcoat on a honeycomb wall [4]</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sz="2000" kern="0" dirty="0">
              <a:solidFill>
                <a:srgbClr val="000000"/>
              </a:solidFill>
              <a:latin typeface="Arial" panose="020B0604020202020204" pitchFamily="34" charset="0"/>
              <a:cs typeface="Arial" panose="020B0604020202020204" pitchFamily="34" charset="0"/>
            </a:endParaRPr>
          </a:p>
        </p:txBody>
      </p:sp>
      <p:pic>
        <p:nvPicPr>
          <p:cNvPr id="4" name="Picture 2">
            <a:extLst>
              <a:ext uri="{FF2B5EF4-FFF2-40B4-BE49-F238E27FC236}">
                <a16:creationId xmlns:a16="http://schemas.microsoft.com/office/drawing/2014/main" id="{201393E7-6C15-443C-B1EC-7F8B924128E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185992" y="16169640"/>
            <a:ext cx="9374820" cy="402336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05">
            <a:extLst>
              <a:ext uri="{FF2B5EF4-FFF2-40B4-BE49-F238E27FC236}">
                <a16:creationId xmlns:a16="http://schemas.microsoft.com/office/drawing/2014/main" id="{B9C22074-BDEA-4331-9FAB-E191CA1E6A36}"/>
              </a:ext>
            </a:extLst>
          </p:cNvPr>
          <p:cNvSpPr txBox="1">
            <a:spLocks noChangeArrowheads="1"/>
          </p:cNvSpPr>
          <p:nvPr/>
        </p:nvSpPr>
        <p:spPr bwMode="auto">
          <a:xfrm>
            <a:off x="12179334" y="20193000"/>
            <a:ext cx="96012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US" sz="2000" b="1" kern="0" dirty="0">
                <a:solidFill>
                  <a:srgbClr val="000000"/>
                </a:solidFill>
                <a:latin typeface="Arial" panose="020B0604020202020204" pitchFamily="34" charset="0"/>
                <a:cs typeface="Arial" panose="020B0604020202020204" pitchFamily="34" charset="0"/>
              </a:rPr>
              <a:t>Figure 4: </a:t>
            </a:r>
            <a:r>
              <a:rPr lang="en-US" sz="2000" kern="0" dirty="0" err="1">
                <a:solidFill>
                  <a:srgbClr val="000000"/>
                </a:solidFill>
                <a:latin typeface="Arial" panose="020B0604020202020204" pitchFamily="34" charset="0"/>
                <a:cs typeface="Arial" panose="020B0604020202020204" pitchFamily="34" charset="0"/>
              </a:rPr>
              <a:t>Washcoat</a:t>
            </a:r>
            <a:r>
              <a:rPr lang="en-US" sz="2000" kern="0" dirty="0">
                <a:solidFill>
                  <a:srgbClr val="000000"/>
                </a:solidFill>
                <a:latin typeface="Arial" panose="020B0604020202020204" pitchFamily="34" charset="0"/>
                <a:cs typeface="Arial" panose="020B0604020202020204" pitchFamily="34" charset="0"/>
              </a:rPr>
              <a:t> surface temperature versus time for a (a) 300 and (b) 400 </a:t>
            </a:r>
            <a:r>
              <a:rPr lang="en-US" sz="2000" kern="0" dirty="0" err="1">
                <a:solidFill>
                  <a:srgbClr val="000000"/>
                </a:solidFill>
                <a:latin typeface="Arial" panose="020B0604020202020204" pitchFamily="34" charset="0"/>
                <a:cs typeface="Arial" panose="020B0604020202020204" pitchFamily="34" charset="0"/>
              </a:rPr>
              <a:t>cpsi</a:t>
            </a:r>
            <a:r>
              <a:rPr lang="en-US" sz="2000" kern="0" dirty="0">
                <a:solidFill>
                  <a:srgbClr val="000000"/>
                </a:solidFill>
                <a:latin typeface="Arial" panose="020B0604020202020204" pitchFamily="34" charset="0"/>
                <a:cs typeface="Arial" panose="020B0604020202020204" pitchFamily="34" charset="0"/>
              </a:rPr>
              <a:t> catalytic converter.</a:t>
            </a:r>
          </a:p>
        </p:txBody>
      </p:sp>
      <p:sp>
        <p:nvSpPr>
          <p:cNvPr id="31" name="TextBox 105">
            <a:extLst>
              <a:ext uri="{FF2B5EF4-FFF2-40B4-BE49-F238E27FC236}">
                <a16:creationId xmlns:a16="http://schemas.microsoft.com/office/drawing/2014/main" id="{86F9EA55-B972-4E38-BAE1-40B2CCBF85F5}"/>
              </a:ext>
            </a:extLst>
          </p:cNvPr>
          <p:cNvSpPr txBox="1">
            <a:spLocks noChangeArrowheads="1"/>
          </p:cNvSpPr>
          <p:nvPr/>
        </p:nvSpPr>
        <p:spPr bwMode="auto">
          <a:xfrm>
            <a:off x="21964651" y="20698361"/>
            <a:ext cx="9886949"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US" sz="2000" b="1" kern="0" dirty="0">
                <a:solidFill>
                  <a:srgbClr val="000000"/>
                </a:solidFill>
                <a:latin typeface="Arial" panose="020B0604020202020204" pitchFamily="34" charset="0"/>
                <a:cs typeface="Arial" panose="020B0604020202020204" pitchFamily="34" charset="0"/>
              </a:rPr>
              <a:t>Figure 7: </a:t>
            </a:r>
            <a:r>
              <a:rPr lang="en-US" sz="2000" kern="0" dirty="0">
                <a:solidFill>
                  <a:srgbClr val="000000"/>
                </a:solidFill>
                <a:latin typeface="Arial" panose="020B0604020202020204" pitchFamily="34" charset="0"/>
                <a:cs typeface="Arial" panose="020B0604020202020204" pitchFamily="34" charset="0"/>
              </a:rPr>
              <a:t>Surface temperature for varying percentages of (a) CuAl and (b) AlWC for a 300 </a:t>
            </a:r>
            <a:r>
              <a:rPr lang="en-US" sz="2000" kern="0" dirty="0" err="1">
                <a:solidFill>
                  <a:srgbClr val="000000"/>
                </a:solidFill>
                <a:latin typeface="Arial" panose="020B0604020202020204" pitchFamily="34" charset="0"/>
                <a:cs typeface="Arial" panose="020B0604020202020204" pitchFamily="34" charset="0"/>
              </a:rPr>
              <a:t>cpsi</a:t>
            </a:r>
            <a:r>
              <a:rPr lang="en-US" sz="2000" kern="0" dirty="0">
                <a:solidFill>
                  <a:srgbClr val="000000"/>
                </a:solidFill>
                <a:latin typeface="Arial" panose="020B0604020202020204" pitchFamily="34" charset="0"/>
                <a:cs typeface="Arial" panose="020B0604020202020204" pitchFamily="34" charset="0"/>
              </a:rPr>
              <a:t> converter wall. Note: The total wall composition thickness for the 300 </a:t>
            </a:r>
            <a:r>
              <a:rPr lang="en-US" sz="2000" kern="0" dirty="0" err="1">
                <a:solidFill>
                  <a:srgbClr val="000000"/>
                </a:solidFill>
                <a:latin typeface="Arial" panose="020B0604020202020204" pitchFamily="34" charset="0"/>
                <a:cs typeface="Arial" panose="020B0604020202020204" pitchFamily="34" charset="0"/>
              </a:rPr>
              <a:t>cpsi</a:t>
            </a:r>
            <a:r>
              <a:rPr lang="en-US" sz="2000" kern="0" dirty="0">
                <a:solidFill>
                  <a:srgbClr val="000000"/>
                </a:solidFill>
                <a:latin typeface="Arial" panose="020B0604020202020204" pitchFamily="34" charset="0"/>
                <a:cs typeface="Arial" panose="020B0604020202020204" pitchFamily="34" charset="0"/>
              </a:rPr>
              <a:t> honeycomb is 170 </a:t>
            </a:r>
            <a:r>
              <a:rPr lang="en-US" sz="2000" kern="0" dirty="0">
                <a:solidFill>
                  <a:sysClr val="windowText" lastClr="000000"/>
                </a:solidFill>
                <a:latin typeface="Arial" panose="020B0604020202020204" pitchFamily="34" charset="0"/>
                <a:cs typeface="Arial" panose="020B0604020202020204" pitchFamily="34" charset="0"/>
              </a:rPr>
              <a:t>µm</a:t>
            </a:r>
            <a:r>
              <a:rPr lang="en-US" sz="2000" kern="0" dirty="0">
                <a:solidFill>
                  <a:srgbClr val="000000"/>
                </a:solidFill>
                <a:latin typeface="Arial" panose="020B0604020202020204" pitchFamily="34" charset="0"/>
                <a:cs typeface="Arial" panose="020B0604020202020204" pitchFamily="34" charset="0"/>
              </a:rPr>
              <a:t>. The aerogel-based </a:t>
            </a:r>
            <a:r>
              <a:rPr lang="en-US" sz="2000" kern="0" dirty="0" err="1">
                <a:solidFill>
                  <a:srgbClr val="000000"/>
                </a:solidFill>
                <a:latin typeface="Arial" panose="020B0604020202020204" pitchFamily="34" charset="0"/>
                <a:cs typeface="Arial" panose="020B0604020202020204" pitchFamily="34" charset="0"/>
              </a:rPr>
              <a:t>washcoat</a:t>
            </a:r>
            <a:r>
              <a:rPr lang="en-US" sz="2000" kern="0" dirty="0">
                <a:solidFill>
                  <a:srgbClr val="000000"/>
                </a:solidFill>
                <a:latin typeface="Arial" panose="020B0604020202020204" pitchFamily="34" charset="0"/>
                <a:cs typeface="Arial" panose="020B0604020202020204" pitchFamily="34" charset="0"/>
              </a:rPr>
              <a:t> shows a large initial temperature rise.</a:t>
            </a:r>
          </a:p>
        </p:txBody>
      </p:sp>
      <p:pic>
        <p:nvPicPr>
          <p:cNvPr id="235" name="Picture 234">
            <a:extLst>
              <a:ext uri="{FF2B5EF4-FFF2-40B4-BE49-F238E27FC236}">
                <a16:creationId xmlns:a16="http://schemas.microsoft.com/office/drawing/2014/main" id="{66DE39BB-D10D-465B-B4EB-CD76E8F5B7A3}"/>
              </a:ext>
            </a:extLst>
          </p:cNvPr>
          <p:cNvPicPr>
            <a:picLocks noChangeAspect="1"/>
          </p:cNvPicPr>
          <p:nvPr/>
        </p:nvPicPr>
        <p:blipFill>
          <a:blip r:embed="rId9"/>
          <a:stretch>
            <a:fillRect/>
          </a:stretch>
        </p:blipFill>
        <p:spPr>
          <a:xfrm>
            <a:off x="12415925" y="23469600"/>
            <a:ext cx="8920075" cy="3931920"/>
          </a:xfrm>
          <a:prstGeom prst="rect">
            <a:avLst/>
          </a:prstGeom>
        </p:spPr>
      </p:pic>
      <p:sp>
        <p:nvSpPr>
          <p:cNvPr id="238" name="TextBox 105">
            <a:extLst>
              <a:ext uri="{FF2B5EF4-FFF2-40B4-BE49-F238E27FC236}">
                <a16:creationId xmlns:a16="http://schemas.microsoft.com/office/drawing/2014/main" id="{1CA198C9-C825-47B6-94CF-01F7BFCFAE75}"/>
              </a:ext>
            </a:extLst>
          </p:cNvPr>
          <p:cNvSpPr txBox="1">
            <a:spLocks noChangeArrowheads="1"/>
          </p:cNvSpPr>
          <p:nvPr/>
        </p:nvSpPr>
        <p:spPr bwMode="auto">
          <a:xfrm>
            <a:off x="21943788" y="30683537"/>
            <a:ext cx="990781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US" sz="2000" b="1" i="0" u="none" strike="noStrike" dirty="0">
                <a:solidFill>
                  <a:srgbClr val="000000"/>
                </a:solidFill>
                <a:effectLst/>
                <a:latin typeface="Arial" panose="020B0604020202020204" pitchFamily="34" charset="0"/>
              </a:rPr>
              <a:t>Figure 9: </a:t>
            </a:r>
            <a:r>
              <a:rPr lang="en-US" sz="2000" b="0" i="0" u="none" strike="noStrike" dirty="0">
                <a:solidFill>
                  <a:srgbClr val="000000"/>
                </a:solidFill>
                <a:effectLst/>
                <a:latin typeface="Arial" panose="020B0604020202020204" pitchFamily="34" charset="0"/>
              </a:rPr>
              <a:t>Temperature </a:t>
            </a:r>
            <a:r>
              <a:rPr lang="en-US" sz="2000" dirty="0">
                <a:solidFill>
                  <a:srgbClr val="000000"/>
                </a:solidFill>
                <a:latin typeface="Arial" panose="020B0604020202020204" pitchFamily="34" charset="0"/>
              </a:rPr>
              <a:t>distribution </a:t>
            </a:r>
            <a:r>
              <a:rPr lang="en-US" sz="2000" b="0" i="0" u="none" strike="noStrike" dirty="0">
                <a:solidFill>
                  <a:srgbClr val="000000"/>
                </a:solidFill>
                <a:effectLst/>
                <a:latin typeface="Arial" panose="020B0604020202020204" pitchFamily="34" charset="0"/>
              </a:rPr>
              <a:t>of a 300 </a:t>
            </a:r>
            <a:r>
              <a:rPr lang="en-US" sz="2000" b="0" i="0" u="none" strike="noStrike" dirty="0" err="1">
                <a:solidFill>
                  <a:srgbClr val="000000"/>
                </a:solidFill>
                <a:effectLst/>
                <a:latin typeface="Arial" panose="020B0604020202020204" pitchFamily="34" charset="0"/>
              </a:rPr>
              <a:t>cpsi</a:t>
            </a:r>
            <a:r>
              <a:rPr lang="en-US" sz="2000" b="0" i="0" u="none" strike="noStrike" dirty="0">
                <a:solidFill>
                  <a:srgbClr val="000000"/>
                </a:solidFill>
                <a:effectLst/>
                <a:latin typeface="Arial" panose="020B0604020202020204" pitchFamily="34" charset="0"/>
              </a:rPr>
              <a:t> converter (150 µm cordierite) with an alumina </a:t>
            </a:r>
            <a:r>
              <a:rPr lang="en-US" sz="2000" b="0" i="0" u="none" strike="noStrike" dirty="0" err="1">
                <a:solidFill>
                  <a:srgbClr val="000000"/>
                </a:solidFill>
                <a:effectLst/>
                <a:latin typeface="Arial" panose="020B0604020202020204" pitchFamily="34" charset="0"/>
              </a:rPr>
              <a:t>washcoat</a:t>
            </a:r>
            <a:r>
              <a:rPr lang="en-US" sz="2000" b="0" i="0" u="none" strike="noStrike" dirty="0">
                <a:solidFill>
                  <a:srgbClr val="000000"/>
                </a:solidFill>
                <a:effectLst/>
                <a:latin typeface="Arial" panose="020B0604020202020204" pitchFamily="34" charset="0"/>
              </a:rPr>
              <a:t> at (a) 0.0001, (b) 0.001, and (c) 0.01 seconds. There is no distinct change in slope because the </a:t>
            </a:r>
            <a:r>
              <a:rPr lang="en-US" sz="2000" b="0" i="0" u="none" strike="noStrike" dirty="0" err="1">
                <a:solidFill>
                  <a:srgbClr val="000000"/>
                </a:solidFill>
                <a:effectLst/>
                <a:latin typeface="Arial" panose="020B0604020202020204" pitchFamily="34" charset="0"/>
              </a:rPr>
              <a:t>washcoat</a:t>
            </a:r>
            <a:r>
              <a:rPr lang="en-US" sz="2000" b="0" i="0" u="none" strike="noStrike" dirty="0">
                <a:solidFill>
                  <a:srgbClr val="000000"/>
                </a:solidFill>
                <a:effectLst/>
                <a:latin typeface="Arial" panose="020B0604020202020204" pitchFamily="34" charset="0"/>
              </a:rPr>
              <a:t> and cordierite have similar thermal properties.</a:t>
            </a:r>
            <a:endParaRPr lang="en-US" sz="2000" kern="0" dirty="0">
              <a:solidFill>
                <a:srgbClr val="000000"/>
              </a:solidFill>
              <a:latin typeface="Arial" panose="020B0604020202020204" pitchFamily="34" charset="0"/>
              <a:cs typeface="Arial" panose="020B0604020202020204" pitchFamily="34" charset="0"/>
            </a:endParaRPr>
          </a:p>
        </p:txBody>
      </p:sp>
      <p:sp>
        <p:nvSpPr>
          <p:cNvPr id="239" name="TextBox 105">
            <a:extLst>
              <a:ext uri="{FF2B5EF4-FFF2-40B4-BE49-F238E27FC236}">
                <a16:creationId xmlns:a16="http://schemas.microsoft.com/office/drawing/2014/main" id="{AAD614DC-21DE-4D20-99A4-E94C25B220A5}"/>
              </a:ext>
            </a:extLst>
          </p:cNvPr>
          <p:cNvSpPr txBox="1">
            <a:spLocks noChangeArrowheads="1"/>
          </p:cNvSpPr>
          <p:nvPr/>
        </p:nvSpPr>
        <p:spPr bwMode="auto">
          <a:xfrm>
            <a:off x="21964652" y="25457884"/>
            <a:ext cx="9848848"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US" sz="2000" b="1" i="0" u="none" strike="noStrike" dirty="0">
                <a:solidFill>
                  <a:srgbClr val="000000"/>
                </a:solidFill>
                <a:effectLst/>
                <a:latin typeface="Arial" panose="020B0604020202020204" pitchFamily="34" charset="0"/>
              </a:rPr>
              <a:t>Figure 8: </a:t>
            </a:r>
            <a:r>
              <a:rPr lang="en-US" sz="2000" b="0" i="0" u="none" strike="noStrike" dirty="0">
                <a:solidFill>
                  <a:srgbClr val="000000"/>
                </a:solidFill>
                <a:effectLst/>
                <a:latin typeface="Arial" panose="020B0604020202020204" pitchFamily="34" charset="0"/>
              </a:rPr>
              <a:t>Temperature </a:t>
            </a:r>
            <a:r>
              <a:rPr lang="en-US" sz="2000" dirty="0">
                <a:solidFill>
                  <a:srgbClr val="000000"/>
                </a:solidFill>
                <a:latin typeface="Arial" panose="020B0604020202020204" pitchFamily="34" charset="0"/>
              </a:rPr>
              <a:t>distribution </a:t>
            </a:r>
            <a:r>
              <a:rPr lang="en-US" sz="2000" b="0" i="0" u="none" strike="noStrike" dirty="0">
                <a:solidFill>
                  <a:srgbClr val="000000"/>
                </a:solidFill>
                <a:effectLst/>
                <a:latin typeface="Arial" panose="020B0604020202020204" pitchFamily="34" charset="0"/>
              </a:rPr>
              <a:t>of a 300 </a:t>
            </a:r>
            <a:r>
              <a:rPr lang="en-US" sz="2000" b="0" i="0" u="none" strike="noStrike" dirty="0" err="1">
                <a:solidFill>
                  <a:srgbClr val="000000"/>
                </a:solidFill>
                <a:effectLst/>
                <a:latin typeface="Arial" panose="020B0604020202020204" pitchFamily="34" charset="0"/>
              </a:rPr>
              <a:t>cpsi</a:t>
            </a:r>
            <a:r>
              <a:rPr lang="en-US" sz="2000" b="0" i="0" u="none" strike="noStrike" dirty="0">
                <a:solidFill>
                  <a:srgbClr val="000000"/>
                </a:solidFill>
                <a:effectLst/>
                <a:latin typeface="Arial" panose="020B0604020202020204" pitchFamily="34" charset="0"/>
              </a:rPr>
              <a:t> converter (150 µm cordierite) with a CuAl </a:t>
            </a:r>
            <a:r>
              <a:rPr lang="en-US" sz="2000" b="0" i="0" u="none" strike="noStrike" dirty="0" err="1">
                <a:solidFill>
                  <a:srgbClr val="000000"/>
                </a:solidFill>
                <a:effectLst/>
                <a:latin typeface="Arial" panose="020B0604020202020204" pitchFamily="34" charset="0"/>
              </a:rPr>
              <a:t>washcoat</a:t>
            </a:r>
            <a:r>
              <a:rPr lang="en-US" sz="2000" b="0" i="0" u="none" strike="noStrike" dirty="0">
                <a:solidFill>
                  <a:srgbClr val="000000"/>
                </a:solidFill>
                <a:effectLst/>
                <a:latin typeface="Arial" panose="020B0604020202020204" pitchFamily="34" charset="0"/>
              </a:rPr>
              <a:t> at (a) 0.0001, (b) 0.001, and (c) 0.01 seconds. The cordierite layer begins at 0.425E-04, 0.85E-04, and 1.275E-04 m, for the 25, 50, and 75% </a:t>
            </a:r>
            <a:r>
              <a:rPr lang="en-US" sz="2000" b="0" i="0" u="none" strike="noStrike" dirty="0" err="1">
                <a:solidFill>
                  <a:srgbClr val="000000"/>
                </a:solidFill>
                <a:effectLst/>
                <a:latin typeface="Arial" panose="020B0604020202020204" pitchFamily="34" charset="0"/>
              </a:rPr>
              <a:t>washcoat</a:t>
            </a:r>
            <a:r>
              <a:rPr lang="en-US" sz="2000" b="0" i="0" u="none" strike="noStrike" dirty="0">
                <a:solidFill>
                  <a:srgbClr val="000000"/>
                </a:solidFill>
                <a:effectLst/>
                <a:latin typeface="Arial" panose="020B0604020202020204" pitchFamily="34" charset="0"/>
              </a:rPr>
              <a:t>, respectively. Note the slope change in the temperature profile as the heat penetrates the cordierite layer.</a:t>
            </a:r>
            <a:endParaRPr lang="en-US" sz="2000" kern="0" dirty="0">
              <a:solidFill>
                <a:srgbClr val="000000"/>
              </a:solidFill>
              <a:latin typeface="Arial" panose="020B0604020202020204" pitchFamily="34" charset="0"/>
              <a:cs typeface="Arial" panose="020B0604020202020204" pitchFamily="34" charset="0"/>
            </a:endParaRPr>
          </a:p>
        </p:txBody>
      </p:sp>
      <p:sp>
        <p:nvSpPr>
          <p:cNvPr id="240" name="TextBox 105">
            <a:extLst>
              <a:ext uri="{FF2B5EF4-FFF2-40B4-BE49-F238E27FC236}">
                <a16:creationId xmlns:a16="http://schemas.microsoft.com/office/drawing/2014/main" id="{16029195-7778-4BFD-85A2-B2A439B229C5}"/>
              </a:ext>
            </a:extLst>
          </p:cNvPr>
          <p:cNvSpPr txBox="1">
            <a:spLocks noChangeArrowheads="1"/>
          </p:cNvSpPr>
          <p:nvPr/>
        </p:nvSpPr>
        <p:spPr bwMode="auto">
          <a:xfrm>
            <a:off x="12244279" y="27432000"/>
            <a:ext cx="93349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US" sz="2000" b="1" kern="0" dirty="0">
                <a:solidFill>
                  <a:srgbClr val="000000"/>
                </a:solidFill>
                <a:latin typeface="Arial" panose="020B0604020202020204" pitchFamily="34" charset="0"/>
                <a:cs typeface="Arial" panose="020B0604020202020204" pitchFamily="34" charset="0"/>
              </a:rPr>
              <a:t>Figure 5: </a:t>
            </a:r>
            <a:r>
              <a:rPr lang="en-US" sz="2000" kern="0" dirty="0">
                <a:solidFill>
                  <a:srgbClr val="000000"/>
                </a:solidFill>
                <a:latin typeface="Arial" panose="020B0604020202020204" pitchFamily="34" charset="0"/>
                <a:cs typeface="Arial" panose="020B0604020202020204" pitchFamily="34" charset="0"/>
              </a:rPr>
              <a:t>Surface temperature of (a) CuAl and (b) AlWC with varied </a:t>
            </a:r>
            <a:r>
              <a:rPr lang="en-US" sz="2000" kern="0" dirty="0" err="1">
                <a:solidFill>
                  <a:srgbClr val="000000"/>
                </a:solidFill>
                <a:latin typeface="Arial" panose="020B0604020202020204" pitchFamily="34" charset="0"/>
                <a:cs typeface="Arial" panose="020B0604020202020204" pitchFamily="34" charset="0"/>
              </a:rPr>
              <a:t>washcoat</a:t>
            </a:r>
            <a:r>
              <a:rPr lang="en-US" sz="2000" kern="0" dirty="0">
                <a:solidFill>
                  <a:srgbClr val="000000"/>
                </a:solidFill>
                <a:latin typeface="Arial" panose="020B0604020202020204" pitchFamily="34" charset="0"/>
                <a:cs typeface="Arial" panose="020B0604020202020204" pitchFamily="34" charset="0"/>
              </a:rPr>
              <a:t> thicknesses and a fixed cordierite thickness of 150 </a:t>
            </a:r>
            <a:r>
              <a:rPr lang="en-US" sz="2000" kern="0" dirty="0">
                <a:solidFill>
                  <a:sysClr val="windowText" lastClr="000000"/>
                </a:solidFill>
                <a:latin typeface="Arial" panose="020B0604020202020204" pitchFamily="34" charset="0"/>
                <a:cs typeface="Arial" panose="020B0604020202020204" pitchFamily="34" charset="0"/>
              </a:rPr>
              <a:t>µm.</a:t>
            </a:r>
            <a:endParaRPr lang="en-US" sz="2000" kern="0" dirty="0">
              <a:solidFill>
                <a:srgbClr val="000000"/>
              </a:solidFill>
              <a:latin typeface="Arial" panose="020B0604020202020204" pitchFamily="34" charset="0"/>
              <a:cs typeface="Arial" panose="020B0604020202020204" pitchFamily="34" charset="0"/>
            </a:endParaRPr>
          </a:p>
        </p:txBody>
      </p:sp>
      <p:sp>
        <p:nvSpPr>
          <p:cNvPr id="241" name="TextBox 105">
            <a:extLst>
              <a:ext uri="{FF2B5EF4-FFF2-40B4-BE49-F238E27FC236}">
                <a16:creationId xmlns:a16="http://schemas.microsoft.com/office/drawing/2014/main" id="{F1596A2B-AFCE-4BC8-B017-A5BF88454418}"/>
              </a:ext>
            </a:extLst>
          </p:cNvPr>
          <p:cNvSpPr txBox="1">
            <a:spLocks noChangeArrowheads="1"/>
          </p:cNvSpPr>
          <p:nvPr/>
        </p:nvSpPr>
        <p:spPr bwMode="auto">
          <a:xfrm>
            <a:off x="12185992" y="31445537"/>
            <a:ext cx="970245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US" sz="2000" b="1" kern="0" dirty="0">
                <a:solidFill>
                  <a:srgbClr val="000000"/>
                </a:solidFill>
                <a:latin typeface="Arial" panose="020B0604020202020204" pitchFamily="34" charset="0"/>
                <a:cs typeface="Arial" panose="020B0604020202020204" pitchFamily="34" charset="0"/>
              </a:rPr>
              <a:t>Figure 6: </a:t>
            </a:r>
            <a:r>
              <a:rPr lang="en-US" sz="2000" kern="0" dirty="0">
                <a:solidFill>
                  <a:srgbClr val="000000"/>
                </a:solidFill>
                <a:latin typeface="Arial" panose="020B0604020202020204" pitchFamily="34" charset="0"/>
                <a:cs typeface="Arial" panose="020B0604020202020204" pitchFamily="34" charset="0"/>
              </a:rPr>
              <a:t>Light-off times for varied thicknesses of each </a:t>
            </a:r>
            <a:r>
              <a:rPr lang="en-US" sz="2000" kern="0" dirty="0" err="1">
                <a:solidFill>
                  <a:srgbClr val="000000"/>
                </a:solidFill>
                <a:latin typeface="Arial" panose="020B0604020202020204" pitchFamily="34" charset="0"/>
                <a:cs typeface="Arial" panose="020B0604020202020204" pitchFamily="34" charset="0"/>
              </a:rPr>
              <a:t>washcoat</a:t>
            </a:r>
            <a:r>
              <a:rPr lang="en-US" sz="2000" kern="0" dirty="0">
                <a:solidFill>
                  <a:srgbClr val="000000"/>
                </a:solidFill>
                <a:latin typeface="Arial" panose="020B0604020202020204" pitchFamily="34" charset="0"/>
                <a:cs typeface="Arial" panose="020B0604020202020204" pitchFamily="34" charset="0"/>
              </a:rPr>
              <a:t>. Large differences in light-off times are seen in the AlWC while small differences in light-off times are observed in the aerogel based </a:t>
            </a:r>
            <a:r>
              <a:rPr lang="en-US" sz="2000" kern="0" dirty="0" err="1">
                <a:solidFill>
                  <a:srgbClr val="000000"/>
                </a:solidFill>
                <a:latin typeface="Arial" panose="020B0604020202020204" pitchFamily="34" charset="0"/>
                <a:cs typeface="Arial" panose="020B0604020202020204" pitchFamily="34" charset="0"/>
              </a:rPr>
              <a:t>washcoats</a:t>
            </a:r>
            <a:r>
              <a:rPr lang="en-US" sz="2000" kern="0" dirty="0">
                <a:solidFill>
                  <a:srgbClr val="000000"/>
                </a:solidFill>
                <a:latin typeface="Arial" panose="020B0604020202020204" pitchFamily="34" charset="0"/>
                <a:cs typeface="Arial" panose="020B0604020202020204" pitchFamily="34" charset="0"/>
              </a:rPr>
              <a:t>.</a:t>
            </a:r>
          </a:p>
        </p:txBody>
      </p:sp>
      <p:graphicFrame>
        <p:nvGraphicFramePr>
          <p:cNvPr id="242" name="Table 10">
            <a:extLst>
              <a:ext uri="{FF2B5EF4-FFF2-40B4-BE49-F238E27FC236}">
                <a16:creationId xmlns:a16="http://schemas.microsoft.com/office/drawing/2014/main" id="{AFC421C5-129D-4B4C-9626-FEBEF2945440}"/>
              </a:ext>
            </a:extLst>
          </p:cNvPr>
          <p:cNvGraphicFramePr>
            <a:graphicFrameLocks noGrp="1"/>
          </p:cNvGraphicFramePr>
          <p:nvPr/>
        </p:nvGraphicFramePr>
        <p:xfrm>
          <a:off x="12876932" y="21297900"/>
          <a:ext cx="8206004" cy="1295400"/>
        </p:xfrm>
        <a:graphic>
          <a:graphicData uri="http://schemas.openxmlformats.org/drawingml/2006/table">
            <a:tbl>
              <a:tblPr firstRow="1" bandRow="1">
                <a:tableStyleId>{5940675A-B579-460E-94D1-54222C63F5DA}</a:tableStyleId>
              </a:tblPr>
              <a:tblGrid>
                <a:gridCol w="3924300">
                  <a:extLst>
                    <a:ext uri="{9D8B030D-6E8A-4147-A177-3AD203B41FA5}">
                      <a16:colId xmlns:a16="http://schemas.microsoft.com/office/drawing/2014/main" val="3334926861"/>
                    </a:ext>
                  </a:extLst>
                </a:gridCol>
                <a:gridCol w="1485900">
                  <a:extLst>
                    <a:ext uri="{9D8B030D-6E8A-4147-A177-3AD203B41FA5}">
                      <a16:colId xmlns:a16="http://schemas.microsoft.com/office/drawing/2014/main" val="3207042926"/>
                    </a:ext>
                  </a:extLst>
                </a:gridCol>
                <a:gridCol w="1600200">
                  <a:extLst>
                    <a:ext uri="{9D8B030D-6E8A-4147-A177-3AD203B41FA5}">
                      <a16:colId xmlns:a16="http://schemas.microsoft.com/office/drawing/2014/main" val="1608914705"/>
                    </a:ext>
                  </a:extLst>
                </a:gridCol>
                <a:gridCol w="1195604">
                  <a:extLst>
                    <a:ext uri="{9D8B030D-6E8A-4147-A177-3AD203B41FA5}">
                      <a16:colId xmlns:a16="http://schemas.microsoft.com/office/drawing/2014/main" val="3101962662"/>
                    </a:ext>
                  </a:extLst>
                </a:gridCol>
              </a:tblGrid>
              <a:tr h="0">
                <a:tc>
                  <a:txBody>
                    <a:bodyPr/>
                    <a:lstStyle/>
                    <a:p>
                      <a:pPr algn="ctr" rtl="0" fontAlgn="ctr">
                        <a:spcBef>
                          <a:spcPts val="0"/>
                        </a:spcBef>
                        <a:spcAft>
                          <a:spcPts val="0"/>
                        </a:spcAft>
                      </a:pPr>
                      <a:endParaRPr lang="en-US" sz="2000" b="1" i="0" u="none" strike="noStrike" dirty="0">
                        <a:solidFill>
                          <a:srgbClr val="000000"/>
                        </a:solidFill>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1" i="0" u="none" strike="noStrike" dirty="0">
                          <a:solidFill>
                            <a:srgbClr val="000000"/>
                          </a:solidFill>
                          <a:effectLst/>
                          <a:latin typeface="Arial" panose="020B0604020202020204" pitchFamily="34" charset="0"/>
                          <a:cs typeface="Arial" panose="020B0604020202020204" pitchFamily="34" charset="0"/>
                        </a:rPr>
                        <a:t>CuAl </a:t>
                      </a:r>
                      <a:endParaRPr lang="en-US" sz="2000" b="1"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1" dirty="0">
                          <a:effectLst/>
                          <a:latin typeface="Arial" panose="020B0604020202020204" pitchFamily="34" charset="0"/>
                          <a:cs typeface="Arial" panose="020B0604020202020204" pitchFamily="34" charset="0"/>
                        </a:rPr>
                        <a:t>AlWC</a:t>
                      </a:r>
                    </a:p>
                  </a:txBody>
                  <a:tcPr marL="63500" marR="63500" marT="63500" marB="63500" anchor="ctr"/>
                </a:tc>
                <a:tc>
                  <a:txBody>
                    <a:bodyPr/>
                    <a:lstStyle/>
                    <a:p>
                      <a:pPr algn="ctr" rtl="0" fontAlgn="ctr">
                        <a:spcBef>
                          <a:spcPts val="0"/>
                        </a:spcBef>
                        <a:spcAft>
                          <a:spcPts val="0"/>
                        </a:spcAft>
                      </a:pPr>
                      <a:r>
                        <a:rPr lang="en-US" sz="2000" b="1" dirty="0">
                          <a:effectLst/>
                          <a:latin typeface="Arial" panose="020B0604020202020204" pitchFamily="34" charset="0"/>
                          <a:cs typeface="Arial" panose="020B0604020202020204" pitchFamily="34" charset="0"/>
                        </a:rPr>
                        <a:t>Silica</a:t>
                      </a:r>
                    </a:p>
                  </a:txBody>
                  <a:tcPr marL="63500" marR="63500" marT="63500" marB="63500" anchor="ctr"/>
                </a:tc>
                <a:extLst>
                  <a:ext uri="{0D108BD9-81ED-4DB2-BD59-A6C34878D82A}">
                    <a16:rowId xmlns:a16="http://schemas.microsoft.com/office/drawing/2014/main" val="383660509"/>
                  </a:ext>
                </a:extLst>
              </a:tr>
              <a:tr h="0">
                <a:tc>
                  <a:txBody>
                    <a:bodyPr/>
                    <a:lstStyle/>
                    <a:p>
                      <a:pPr algn="ctr" rtl="0" fontAlgn="ctr">
                        <a:spcBef>
                          <a:spcPts val="0"/>
                        </a:spcBef>
                        <a:spcAft>
                          <a:spcPts val="0"/>
                        </a:spcAft>
                      </a:pPr>
                      <a:r>
                        <a:rPr lang="en-US" sz="2000" b="1" i="0" u="none" strike="noStrike" dirty="0">
                          <a:solidFill>
                            <a:srgbClr val="000000"/>
                          </a:solidFill>
                          <a:effectLst/>
                          <a:latin typeface="Arial" panose="020B0604020202020204" pitchFamily="34" charset="0"/>
                          <a:cs typeface="Arial" panose="020B0604020202020204" pitchFamily="34" charset="0"/>
                        </a:rPr>
                        <a:t>Light-Off Time 300 </a:t>
                      </a:r>
                      <a:r>
                        <a:rPr lang="en-US" sz="2000" b="1" i="0" u="none" strike="noStrike" dirty="0" err="1">
                          <a:solidFill>
                            <a:srgbClr val="000000"/>
                          </a:solidFill>
                          <a:effectLst/>
                          <a:latin typeface="Arial" panose="020B0604020202020204" pitchFamily="34" charset="0"/>
                          <a:cs typeface="Arial" panose="020B0604020202020204" pitchFamily="34" charset="0"/>
                        </a:rPr>
                        <a:t>cpsi</a:t>
                      </a:r>
                      <a:r>
                        <a:rPr lang="en-US" sz="2000" b="1" i="0" u="none" strike="noStrike" dirty="0">
                          <a:solidFill>
                            <a:srgbClr val="000000"/>
                          </a:solidFill>
                          <a:effectLst/>
                          <a:latin typeface="Arial" panose="020B0604020202020204" pitchFamily="34" charset="0"/>
                          <a:cs typeface="Arial" panose="020B0604020202020204" pitchFamily="34" charset="0"/>
                        </a:rPr>
                        <a:t> (s)</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fi-FI" sz="2000" b="0" i="0" u="none" strike="noStrike" dirty="0">
                          <a:solidFill>
                            <a:srgbClr val="000000"/>
                          </a:solidFill>
                          <a:effectLst/>
                          <a:latin typeface="Arial" panose="020B0604020202020204" pitchFamily="34" charset="0"/>
                          <a:cs typeface="Arial" panose="020B0604020202020204" pitchFamily="34" charset="0"/>
                        </a:rPr>
                        <a:t>27.8</a:t>
                      </a:r>
                      <a:endParaRPr lang="fi-FI"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fi-FI" sz="2000" dirty="0">
                          <a:effectLst/>
                          <a:latin typeface="Arial" panose="020B0604020202020204" pitchFamily="34" charset="0"/>
                          <a:cs typeface="Arial" panose="020B0604020202020204" pitchFamily="34" charset="0"/>
                        </a:rPr>
                        <a:t>30.3</a:t>
                      </a:r>
                    </a:p>
                  </a:txBody>
                  <a:tcPr marL="63500" marR="63500" marT="63500" marB="63500" anchor="ctr"/>
                </a:tc>
                <a:tc>
                  <a:txBody>
                    <a:bodyPr/>
                    <a:lstStyle/>
                    <a:p>
                      <a:pPr algn="ctr" rtl="0" fontAlgn="ctr">
                        <a:spcBef>
                          <a:spcPts val="0"/>
                        </a:spcBef>
                        <a:spcAft>
                          <a:spcPts val="0"/>
                        </a:spcAft>
                      </a:pPr>
                      <a:r>
                        <a:rPr lang="fi-FI" sz="2000" dirty="0">
                          <a:effectLst/>
                          <a:latin typeface="Arial" panose="020B0604020202020204" pitchFamily="34" charset="0"/>
                          <a:cs typeface="Arial" panose="020B0604020202020204" pitchFamily="34" charset="0"/>
                        </a:rPr>
                        <a:t>28.0</a:t>
                      </a:r>
                    </a:p>
                  </a:txBody>
                  <a:tcPr marL="63500" marR="63500" marT="63500" marB="63500" anchor="ctr"/>
                </a:tc>
                <a:extLst>
                  <a:ext uri="{0D108BD9-81ED-4DB2-BD59-A6C34878D82A}">
                    <a16:rowId xmlns:a16="http://schemas.microsoft.com/office/drawing/2014/main" val="848065377"/>
                  </a:ext>
                </a:extLst>
              </a:tr>
              <a:tr h="0">
                <a:tc>
                  <a:txBody>
                    <a:bodyPr/>
                    <a:lstStyle/>
                    <a:p>
                      <a:pPr marL="0" marR="0" lvl="0" indent="0" algn="ctr" defTabSz="4389120" rtl="0" eaLnBrk="1" fontAlgn="ctr" latinLnBrk="0" hangingPunct="1">
                        <a:lnSpc>
                          <a:spcPct val="100000"/>
                        </a:lnSpc>
                        <a:spcBef>
                          <a:spcPts val="0"/>
                        </a:spcBef>
                        <a:spcAft>
                          <a:spcPts val="0"/>
                        </a:spcAft>
                        <a:buClrTx/>
                        <a:buSzTx/>
                        <a:buFontTx/>
                        <a:buNone/>
                        <a:tabLst/>
                        <a:defRPr/>
                      </a:pPr>
                      <a:r>
                        <a:rPr lang="en-US" sz="2000" b="1" i="0" u="none" strike="noStrike" dirty="0">
                          <a:solidFill>
                            <a:srgbClr val="000000"/>
                          </a:solidFill>
                          <a:effectLst/>
                          <a:latin typeface="Arial" panose="020B0604020202020204" pitchFamily="34" charset="0"/>
                          <a:cs typeface="Arial" panose="020B0604020202020204" pitchFamily="34" charset="0"/>
                        </a:rPr>
                        <a:t>Light-Off Time 400 </a:t>
                      </a:r>
                      <a:r>
                        <a:rPr lang="en-US" sz="2000" b="1" i="0" u="none" strike="noStrike" dirty="0" err="1">
                          <a:solidFill>
                            <a:srgbClr val="000000"/>
                          </a:solidFill>
                          <a:effectLst/>
                          <a:latin typeface="Arial" panose="020B0604020202020204" pitchFamily="34" charset="0"/>
                          <a:cs typeface="Arial" panose="020B0604020202020204" pitchFamily="34" charset="0"/>
                        </a:rPr>
                        <a:t>cpsi</a:t>
                      </a:r>
                      <a:r>
                        <a:rPr lang="en-US" sz="2000" b="1" i="0" u="none" strike="noStrike" dirty="0">
                          <a:solidFill>
                            <a:srgbClr val="000000"/>
                          </a:solidFill>
                          <a:effectLst/>
                          <a:latin typeface="Arial" panose="020B0604020202020204" pitchFamily="34" charset="0"/>
                          <a:cs typeface="Arial" panose="020B0604020202020204" pitchFamily="34" charset="0"/>
                        </a:rPr>
                        <a:t> (s)</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b="0" i="0" u="none" strike="noStrike" dirty="0">
                          <a:solidFill>
                            <a:srgbClr val="000000"/>
                          </a:solidFill>
                          <a:effectLst/>
                          <a:latin typeface="Arial" panose="020B0604020202020204" pitchFamily="34" charset="0"/>
                          <a:cs typeface="Arial" panose="020B0604020202020204" pitchFamily="34" charset="0"/>
                        </a:rPr>
                        <a:t>14.1</a:t>
                      </a:r>
                      <a:endParaRPr lang="en-US" sz="2000" dirty="0">
                        <a:effectLst/>
                        <a:latin typeface="Arial" panose="020B0604020202020204" pitchFamily="34" charset="0"/>
                        <a:cs typeface="Arial" panose="020B0604020202020204" pitchFamily="34" charset="0"/>
                      </a:endParaRPr>
                    </a:p>
                  </a:txBody>
                  <a:tcPr marL="63500" marR="63500" marT="63500" marB="63500" anchor="ctr"/>
                </a:tc>
                <a:tc>
                  <a:txBody>
                    <a:bodyPr/>
                    <a:lstStyle/>
                    <a:p>
                      <a:pPr algn="ctr" rtl="0" fontAlgn="ctr">
                        <a:spcBef>
                          <a:spcPts val="0"/>
                        </a:spcBef>
                        <a:spcAft>
                          <a:spcPts val="0"/>
                        </a:spcAft>
                      </a:pPr>
                      <a:r>
                        <a:rPr lang="en-US" sz="2000" dirty="0">
                          <a:effectLst/>
                          <a:latin typeface="Arial" panose="020B0604020202020204" pitchFamily="34" charset="0"/>
                          <a:cs typeface="Arial" panose="020B0604020202020204" pitchFamily="34" charset="0"/>
                        </a:rPr>
                        <a:t>16.9</a:t>
                      </a:r>
                    </a:p>
                  </a:txBody>
                  <a:tcPr marL="63500" marR="63500" marT="63500" marB="63500" anchor="ctr"/>
                </a:tc>
                <a:tc>
                  <a:txBody>
                    <a:bodyPr/>
                    <a:lstStyle/>
                    <a:p>
                      <a:pPr algn="ctr" rtl="0" fontAlgn="ctr">
                        <a:spcBef>
                          <a:spcPts val="0"/>
                        </a:spcBef>
                        <a:spcAft>
                          <a:spcPts val="0"/>
                        </a:spcAft>
                      </a:pPr>
                      <a:r>
                        <a:rPr lang="en-US" sz="2000" dirty="0">
                          <a:effectLst/>
                          <a:latin typeface="Arial" panose="020B0604020202020204" pitchFamily="34" charset="0"/>
                          <a:cs typeface="Arial" panose="020B0604020202020204" pitchFamily="34" charset="0"/>
                        </a:rPr>
                        <a:t>14.1</a:t>
                      </a:r>
                    </a:p>
                  </a:txBody>
                  <a:tcPr marL="63500" marR="63500" marT="63500" marB="63500" anchor="ctr"/>
                </a:tc>
                <a:extLst>
                  <a:ext uri="{0D108BD9-81ED-4DB2-BD59-A6C34878D82A}">
                    <a16:rowId xmlns:a16="http://schemas.microsoft.com/office/drawing/2014/main" val="3096860575"/>
                  </a:ext>
                </a:extLst>
              </a:tr>
            </a:tbl>
          </a:graphicData>
        </a:graphic>
      </p:graphicFrame>
      <p:sp>
        <p:nvSpPr>
          <p:cNvPr id="243" name="TextBox 105">
            <a:extLst>
              <a:ext uri="{FF2B5EF4-FFF2-40B4-BE49-F238E27FC236}">
                <a16:creationId xmlns:a16="http://schemas.microsoft.com/office/drawing/2014/main" id="{B34BB812-1A72-41B0-B64D-2A8E3DCCB112}"/>
              </a:ext>
            </a:extLst>
          </p:cNvPr>
          <p:cNvSpPr txBox="1">
            <a:spLocks noChangeArrowheads="1"/>
          </p:cNvSpPr>
          <p:nvPr/>
        </p:nvSpPr>
        <p:spPr bwMode="auto">
          <a:xfrm>
            <a:off x="12444310" y="20916900"/>
            <a:ext cx="90712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b="1" kern="0" dirty="0">
                <a:solidFill>
                  <a:srgbClr val="000000"/>
                </a:solidFill>
                <a:latin typeface="Arial" panose="020B0604020202020204" pitchFamily="34" charset="0"/>
                <a:cs typeface="Arial" panose="020B0604020202020204" pitchFamily="34" charset="0"/>
              </a:rPr>
              <a:t>Table 3: </a:t>
            </a:r>
            <a:r>
              <a:rPr lang="en-US" sz="2000" kern="0" dirty="0">
                <a:solidFill>
                  <a:srgbClr val="000000"/>
                </a:solidFill>
                <a:latin typeface="Arial" panose="020B0604020202020204" pitchFamily="34" charset="0"/>
                <a:cs typeface="Arial" panose="020B0604020202020204" pitchFamily="34" charset="0"/>
              </a:rPr>
              <a:t>Light-off time for each </a:t>
            </a:r>
            <a:r>
              <a:rPr lang="en-US" sz="2000" kern="0" dirty="0" err="1">
                <a:solidFill>
                  <a:srgbClr val="000000"/>
                </a:solidFill>
                <a:latin typeface="Arial" panose="020B0604020202020204" pitchFamily="34" charset="0"/>
                <a:cs typeface="Arial" panose="020B0604020202020204" pitchFamily="34" charset="0"/>
              </a:rPr>
              <a:t>washcoat</a:t>
            </a:r>
            <a:r>
              <a:rPr lang="en-US" sz="2000" kern="0" dirty="0">
                <a:solidFill>
                  <a:srgbClr val="000000"/>
                </a:solidFill>
                <a:latin typeface="Arial" panose="020B0604020202020204" pitchFamily="34" charset="0"/>
                <a:cs typeface="Arial" panose="020B0604020202020204" pitchFamily="34" charset="0"/>
              </a:rPr>
              <a:t> for a 300 and 400 </a:t>
            </a:r>
            <a:r>
              <a:rPr lang="en-US" sz="2000" kern="0" dirty="0" err="1">
                <a:solidFill>
                  <a:srgbClr val="000000"/>
                </a:solidFill>
                <a:latin typeface="Arial" panose="020B0604020202020204" pitchFamily="34" charset="0"/>
                <a:cs typeface="Arial" panose="020B0604020202020204" pitchFamily="34" charset="0"/>
              </a:rPr>
              <a:t>cpsi</a:t>
            </a:r>
            <a:r>
              <a:rPr lang="en-US" sz="2000" kern="0" dirty="0">
                <a:solidFill>
                  <a:srgbClr val="000000"/>
                </a:solidFill>
                <a:latin typeface="Arial" panose="020B0604020202020204" pitchFamily="34" charset="0"/>
                <a:cs typeface="Arial" panose="020B0604020202020204" pitchFamily="34" charset="0"/>
              </a:rPr>
              <a:t> honeycomb.</a:t>
            </a:r>
          </a:p>
        </p:txBody>
      </p:sp>
      <p:pic>
        <p:nvPicPr>
          <p:cNvPr id="7" name="Picture 2">
            <a:extLst>
              <a:ext uri="{FF2B5EF4-FFF2-40B4-BE49-F238E27FC236}">
                <a16:creationId xmlns:a16="http://schemas.microsoft.com/office/drawing/2014/main" id="{ED636FC4-2BD2-4087-95C2-35AFFFDF0EE4}"/>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5269" b="5085"/>
          <a:stretch/>
        </p:blipFill>
        <p:spPr bwMode="auto">
          <a:xfrm>
            <a:off x="13948192" y="28155900"/>
            <a:ext cx="5927136" cy="3278873"/>
          </a:xfrm>
          <a:prstGeom prst="rect">
            <a:avLst/>
          </a:prstGeom>
          <a:noFill/>
          <a:extLst>
            <a:ext uri="{909E8E84-426E-40DD-AFC4-6F175D3DCCD1}">
              <a14:hiddenFill xmlns:a14="http://schemas.microsoft.com/office/drawing/2010/main">
                <a:solidFill>
                  <a:srgbClr val="FFFFFF"/>
                </a:solidFill>
              </a14:hiddenFill>
            </a:ext>
          </a:extLst>
        </p:spPr>
      </p:pic>
      <p:cxnSp>
        <p:nvCxnSpPr>
          <p:cNvPr id="245" name="Straight Connector 244">
            <a:extLst>
              <a:ext uri="{FF2B5EF4-FFF2-40B4-BE49-F238E27FC236}">
                <a16:creationId xmlns:a16="http://schemas.microsoft.com/office/drawing/2014/main" id="{81175D45-7C29-42E6-B9B9-C00A21797910}"/>
              </a:ext>
            </a:extLst>
          </p:cNvPr>
          <p:cNvCxnSpPr>
            <a:cxnSpLocks/>
          </p:cNvCxnSpPr>
          <p:nvPr/>
        </p:nvCxnSpPr>
        <p:spPr>
          <a:xfrm>
            <a:off x="11925300" y="22745700"/>
            <a:ext cx="10001250"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82" name="Straight Connector 81">
            <a:extLst>
              <a:ext uri="{FF2B5EF4-FFF2-40B4-BE49-F238E27FC236}">
                <a16:creationId xmlns:a16="http://schemas.microsoft.com/office/drawing/2014/main" id="{24AF2F21-DB5E-477F-AB30-3BEA83E74F46}"/>
              </a:ext>
            </a:extLst>
          </p:cNvPr>
          <p:cNvCxnSpPr>
            <a:cxnSpLocks/>
          </p:cNvCxnSpPr>
          <p:nvPr/>
        </p:nvCxnSpPr>
        <p:spPr>
          <a:xfrm>
            <a:off x="21926550" y="15265908"/>
            <a:ext cx="0" cy="17282160"/>
          </a:xfrm>
          <a:prstGeom prst="line">
            <a:avLst/>
          </a:prstGeom>
          <a:ln w="57150"/>
        </p:spPr>
        <p:style>
          <a:lnRef idx="1">
            <a:schemeClr val="dk1"/>
          </a:lnRef>
          <a:fillRef idx="0">
            <a:schemeClr val="dk1"/>
          </a:fillRef>
          <a:effectRef idx="0">
            <a:schemeClr val="dk1"/>
          </a:effectRef>
          <a:fontRef idx="minor">
            <a:schemeClr val="tx1"/>
          </a:fontRef>
        </p:style>
      </p:cxnSp>
      <p:cxnSp>
        <p:nvCxnSpPr>
          <p:cNvPr id="89" name="Straight Connector 88">
            <a:extLst>
              <a:ext uri="{FF2B5EF4-FFF2-40B4-BE49-F238E27FC236}">
                <a16:creationId xmlns:a16="http://schemas.microsoft.com/office/drawing/2014/main" id="{7CC7699A-3E14-4D43-8CB5-6EF7B14C3BD0}"/>
              </a:ext>
            </a:extLst>
          </p:cNvPr>
          <p:cNvCxnSpPr>
            <a:cxnSpLocks/>
          </p:cNvCxnSpPr>
          <p:nvPr/>
        </p:nvCxnSpPr>
        <p:spPr>
          <a:xfrm>
            <a:off x="11944350" y="15278100"/>
            <a:ext cx="19962588" cy="0"/>
          </a:xfrm>
          <a:prstGeom prst="line">
            <a:avLst/>
          </a:prstGeom>
          <a:ln w="57150">
            <a:solidFill>
              <a:schemeClr val="tx1"/>
            </a:solidFill>
          </a:ln>
        </p:spPr>
        <p:style>
          <a:lnRef idx="1">
            <a:schemeClr val="dk1"/>
          </a:lnRef>
          <a:fillRef idx="0">
            <a:schemeClr val="dk1"/>
          </a:fillRef>
          <a:effectRef idx="0">
            <a:schemeClr val="dk1"/>
          </a:effectRef>
          <a:fontRef idx="minor">
            <a:schemeClr val="tx1"/>
          </a:fontRef>
        </p:style>
      </p:cxnSp>
      <p:pic>
        <p:nvPicPr>
          <p:cNvPr id="1028" name="Picture 4">
            <a:extLst>
              <a:ext uri="{FF2B5EF4-FFF2-40B4-BE49-F238E27FC236}">
                <a16:creationId xmlns:a16="http://schemas.microsoft.com/office/drawing/2014/main" id="{CDA4408E-078C-4F3A-B879-8D92B74076E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021800" y="22600384"/>
            <a:ext cx="9765267" cy="2834640"/>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6">
            <a:extLst>
              <a:ext uri="{FF2B5EF4-FFF2-40B4-BE49-F238E27FC236}">
                <a16:creationId xmlns:a16="http://schemas.microsoft.com/office/drawing/2014/main" id="{58A31DBE-B6F7-432C-9955-67EC039AEC8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1997366" y="27723762"/>
            <a:ext cx="9859617" cy="283464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2557F5BD-DED1-4ADD-AE69-2C5AF7D2C63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021800" y="16354961"/>
            <a:ext cx="9829800" cy="424592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258DDF93-795B-45D7-A4D9-1BD7A647CE22}"/>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97432" y="16597001"/>
            <a:ext cx="5193269" cy="35328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64539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5411</TotalTime>
  <Words>1988</Words>
  <Application>Microsoft Office PowerPoint</Application>
  <PresentationFormat>Custom</PresentationFormat>
  <Paragraphs>133</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Wingdings</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depcik</dc:creator>
  <cp:lastModifiedBy>Allison Stanec</cp:lastModifiedBy>
  <cp:revision>382</cp:revision>
  <cp:lastPrinted>2017-08-21T01:19:40Z</cp:lastPrinted>
  <dcterms:created xsi:type="dcterms:W3CDTF">2006-08-16T00:00:00Z</dcterms:created>
  <dcterms:modified xsi:type="dcterms:W3CDTF">2020-08-03T17:43:57Z</dcterms:modified>
</cp:coreProperties>
</file>